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56"/>
  </p:notesMasterIdLst>
  <p:handoutMasterIdLst>
    <p:handoutMasterId r:id="rId57"/>
  </p:handoutMasterIdLst>
  <p:sldIdLst>
    <p:sldId id="3766" r:id="rId2"/>
    <p:sldId id="3758" r:id="rId3"/>
    <p:sldId id="3745" r:id="rId4"/>
    <p:sldId id="3924" r:id="rId5"/>
    <p:sldId id="3925" r:id="rId6"/>
    <p:sldId id="3885" r:id="rId7"/>
    <p:sldId id="3917" r:id="rId8"/>
    <p:sldId id="3915" r:id="rId9"/>
    <p:sldId id="3926" r:id="rId10"/>
    <p:sldId id="3886" r:id="rId11"/>
    <p:sldId id="3916" r:id="rId12"/>
    <p:sldId id="3888" r:id="rId13"/>
    <p:sldId id="3887" r:id="rId14"/>
    <p:sldId id="3918" r:id="rId15"/>
    <p:sldId id="3923" r:id="rId16"/>
    <p:sldId id="3927" r:id="rId17"/>
    <p:sldId id="3928" r:id="rId18"/>
    <p:sldId id="3929" r:id="rId19"/>
    <p:sldId id="3921" r:id="rId20"/>
    <p:sldId id="3932" r:id="rId21"/>
    <p:sldId id="3930" r:id="rId22"/>
    <p:sldId id="3931" r:id="rId23"/>
    <p:sldId id="3922" r:id="rId24"/>
    <p:sldId id="3933" r:id="rId25"/>
    <p:sldId id="3934" r:id="rId26"/>
    <p:sldId id="3848" r:id="rId27"/>
    <p:sldId id="3849" r:id="rId28"/>
    <p:sldId id="3938" r:id="rId29"/>
    <p:sldId id="3939" r:id="rId30"/>
    <p:sldId id="3942" r:id="rId31"/>
    <p:sldId id="3944" r:id="rId32"/>
    <p:sldId id="3943" r:id="rId33"/>
    <p:sldId id="3940" r:id="rId34"/>
    <p:sldId id="3945" r:id="rId35"/>
    <p:sldId id="3946" r:id="rId36"/>
    <p:sldId id="3947" r:id="rId37"/>
    <p:sldId id="3949" r:id="rId38"/>
    <p:sldId id="3951" r:id="rId39"/>
    <p:sldId id="3950" r:id="rId40"/>
    <p:sldId id="3948" r:id="rId41"/>
    <p:sldId id="3952" r:id="rId42"/>
    <p:sldId id="3953" r:id="rId43"/>
    <p:sldId id="3954" r:id="rId44"/>
    <p:sldId id="3955" r:id="rId45"/>
    <p:sldId id="3956" r:id="rId46"/>
    <p:sldId id="3957" r:id="rId47"/>
    <p:sldId id="3851" r:id="rId48"/>
    <p:sldId id="3852" r:id="rId49"/>
    <p:sldId id="3919" r:id="rId50"/>
    <p:sldId id="3935" r:id="rId51"/>
    <p:sldId id="3853" r:id="rId52"/>
    <p:sldId id="3936" r:id="rId53"/>
    <p:sldId id="3937" r:id="rId54"/>
    <p:sldId id="3810" r:id="rId55"/>
  </p:sldIdLst>
  <p:sldSz cx="12192000" cy="6858000"/>
  <p:notesSz cx="10234613" cy="710565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王 诚" initials="王" lastIdx="1" clrIdx="0">
    <p:extLst>
      <p:ext uri="{19B8F6BF-5375-455C-9EA6-DF929625EA0E}">
        <p15:presenceInfo xmlns:p15="http://schemas.microsoft.com/office/powerpoint/2012/main" userId="24e424a1e0158f1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C41627"/>
    <a:srgbClr val="F8E7E8"/>
    <a:srgbClr val="FADEEB"/>
    <a:srgbClr val="F5C1D9"/>
    <a:srgbClr val="E6E6E6"/>
    <a:srgbClr val="F8A09E"/>
    <a:srgbClr val="F68D8A"/>
    <a:srgbClr val="E63348"/>
    <a:srgbClr val="E83850"/>
    <a:srgbClr val="EB40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0CBCB"/>
          </a:solidFill>
        </a:fill>
      </a:tcStyle>
    </a:wholeTbl>
    <a:band2H>
      <a:tcTxStyle/>
      <a:tcStyle>
        <a:tcBdr/>
        <a:fill>
          <a:solidFill>
            <a:srgbClr val="F8E7E7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BD3D3"/>
          </a:solidFill>
        </a:fill>
      </a:tcStyle>
    </a:wholeTbl>
    <a:band2H>
      <a:tcTxStyle/>
      <a:tcStyle>
        <a:tcBdr/>
        <a:fill>
          <a:solidFill>
            <a:srgbClr val="FDEAEA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012ECD-51FC-41F1-AA8D-1B2483CD663E}" styleName="浅色样式 2 - 强调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524" autoAdjust="0"/>
    <p:restoredTop sz="83871" autoAdjust="0"/>
  </p:normalViewPr>
  <p:slideViewPr>
    <p:cSldViewPr snapToGrid="0">
      <p:cViewPr varScale="1">
        <p:scale>
          <a:sx n="137" d="100"/>
          <a:sy n="137" d="100"/>
        </p:scale>
        <p:origin x="808" y="1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107" d="100"/>
          <a:sy n="107" d="100"/>
        </p:scale>
        <p:origin x="2202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commentAuthors" Target="commentAuthors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C7A41D52-01BF-4445-90CB-D6C3BC408CF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1" y="0"/>
            <a:ext cx="4434999" cy="356516"/>
          </a:xfrm>
          <a:prstGeom prst="rect">
            <a:avLst/>
          </a:prstGeom>
        </p:spPr>
        <p:txBody>
          <a:bodyPr vert="horz" lIns="99084" tIns="49542" rIns="99084" bIns="49542" rtlCol="0"/>
          <a:lstStyle>
            <a:lvl1pPr algn="l">
              <a:defRPr sz="13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3126E1E-CEFE-42E5-827B-EB6AF58D2D8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797247" y="0"/>
            <a:ext cx="4434999" cy="356516"/>
          </a:xfrm>
          <a:prstGeom prst="rect">
            <a:avLst/>
          </a:prstGeom>
        </p:spPr>
        <p:txBody>
          <a:bodyPr vert="horz" lIns="99084" tIns="49542" rIns="99084" bIns="49542" rtlCol="0"/>
          <a:lstStyle>
            <a:lvl1pPr algn="r">
              <a:defRPr sz="1300"/>
            </a:lvl1pPr>
          </a:lstStyle>
          <a:p>
            <a:fld id="{1B221B22-38BC-40EB-9C31-BAAA83E3C13C}" type="datetimeFigureOut">
              <a:rPr lang="zh-CN" altLang="en-US" smtClean="0"/>
              <a:t>2021/4/9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71038A4-6D97-4123-A7A2-8AE997192F2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1" y="6749135"/>
            <a:ext cx="4434999" cy="356516"/>
          </a:xfrm>
          <a:prstGeom prst="rect">
            <a:avLst/>
          </a:prstGeom>
        </p:spPr>
        <p:txBody>
          <a:bodyPr vert="horz" lIns="99084" tIns="49542" rIns="99084" bIns="49542" rtlCol="0" anchor="b"/>
          <a:lstStyle>
            <a:lvl1pPr algn="l">
              <a:defRPr sz="13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B8EB00D-CBF7-4C27-A16D-78CEFA3BBAB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797247" y="6749135"/>
            <a:ext cx="4434999" cy="356516"/>
          </a:xfrm>
          <a:prstGeom prst="rect">
            <a:avLst/>
          </a:prstGeom>
        </p:spPr>
        <p:txBody>
          <a:bodyPr vert="horz" lIns="99084" tIns="49542" rIns="99084" bIns="49542" rtlCol="0" anchor="b"/>
          <a:lstStyle>
            <a:lvl1pPr algn="r">
              <a:defRPr sz="1300"/>
            </a:lvl1pPr>
          </a:lstStyle>
          <a:p>
            <a:fld id="{7C43F1AB-D80F-48A3-9172-73E15EC239F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32959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>
            <a:spLocks noGrp="1" noRot="1" noChangeAspect="1"/>
          </p:cNvSpPr>
          <p:nvPr>
            <p:ph type="sldImg"/>
          </p:nvPr>
        </p:nvSpPr>
        <p:spPr>
          <a:xfrm>
            <a:off x="2749550" y="533400"/>
            <a:ext cx="4735513" cy="2663825"/>
          </a:xfrm>
          <a:prstGeom prst="rect">
            <a:avLst/>
          </a:prstGeom>
        </p:spPr>
        <p:txBody>
          <a:bodyPr lIns="99084" tIns="49542" rIns="99084" bIns="49542"/>
          <a:lstStyle/>
          <a:p>
            <a:endParaRPr/>
          </a:p>
        </p:txBody>
      </p:sp>
      <p:sp>
        <p:nvSpPr>
          <p:cNvPr id="73" name="Shape 73"/>
          <p:cNvSpPr>
            <a:spLocks noGrp="1"/>
          </p:cNvSpPr>
          <p:nvPr>
            <p:ph type="body" sz="quarter" idx="1"/>
          </p:nvPr>
        </p:nvSpPr>
        <p:spPr>
          <a:xfrm>
            <a:off x="1364615" y="3375183"/>
            <a:ext cx="7505383" cy="3197543"/>
          </a:xfrm>
          <a:prstGeom prst="rect">
            <a:avLst/>
          </a:prstGeom>
        </p:spPr>
        <p:txBody>
          <a:bodyPr lIns="99084" tIns="49542" rIns="99084" bIns="49542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25044514"/>
      </p:ext>
    </p:extLst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749550" y="533400"/>
            <a:ext cx="4735513" cy="266382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953808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585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647426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N" dirty="0"/>
              <a:t>https://blog.csdn.net/weixin_41931540/article/details/89462254</a:t>
            </a:r>
          </a:p>
          <a:p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914812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N" dirty="0"/>
              <a:t>https://blog.csdn.net/weixin_41931540/article/details/89462254</a:t>
            </a:r>
          </a:p>
          <a:p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27309569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blog.csdn.net</a:t>
            </a:r>
            <a:r>
              <a:rPr lang="en-US" dirty="0"/>
              <a:t>/qq_39732684/article/details/105794637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26982696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sz="1200" dirty="0"/>
              <a:t>一致性约束：模型在无标签数据增广前和增广后的预测应该一致</a:t>
            </a:r>
            <a:endParaRPr kumimoji="1" lang="en-US" altLang="zh-CN" sz="1200" dirty="0"/>
          </a:p>
          <a:p>
            <a:r>
              <a:rPr kumimoji="1" lang="zh-CN" altLang="en-CN" sz="1200" dirty="0"/>
              <a:t>熵最小化</a:t>
            </a:r>
            <a:r>
              <a:rPr kumimoji="1" lang="zh-CN" altLang="en-US" sz="1200" dirty="0"/>
              <a:t>：分类器的决策边界不应该经过高密度区域。因此要求分类器对无标签样本输出熵较少的结果。</a:t>
            </a:r>
            <a:r>
              <a:rPr kumimoji="1" lang="en-US" altLang="zh-CN" sz="1200" dirty="0"/>
              <a:t>“Pseudo-Label” does entropy minimization implicitly by constructing hard (1-hot) labels from high-conﬁdence predictions on unlabeled data and using these as training targets in a standard cross-entropy loss.</a:t>
            </a:r>
          </a:p>
          <a:p>
            <a:r>
              <a:rPr kumimoji="1" lang="zh-CN" altLang="en-US" sz="1200" dirty="0"/>
              <a:t>通用正则化：加入一些常量干扰，使得模型难以记住训练样本，来达到泛化要求</a:t>
            </a:r>
            <a:endParaRPr kumimoji="1" lang="en-US" altLang="zh-CN" sz="1200" dirty="0"/>
          </a:p>
        </p:txBody>
      </p:sp>
    </p:spTree>
    <p:extLst>
      <p:ext uri="{BB962C8B-B14F-4D97-AF65-F5344CB8AC3E}">
        <p14:creationId xmlns:p14="http://schemas.microsoft.com/office/powerpoint/2010/main" val="7764301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536747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Beta</a:t>
            </a:r>
            <a:r>
              <a:rPr kumimoji="1" lang="zh-CN" altLang="en-US" dirty="0"/>
              <a:t> 分布在 </a:t>
            </a:r>
            <a:r>
              <a:rPr kumimoji="1" lang="en-US" altLang="zh-CN" dirty="0"/>
              <a:t>alpha</a:t>
            </a:r>
            <a:r>
              <a:rPr kumimoji="1" lang="zh-CN" altLang="en-US" dirty="0"/>
              <a:t> 小于 </a:t>
            </a:r>
            <a:r>
              <a:rPr kumimoji="1" lang="en-US" altLang="zh-CN" dirty="0"/>
              <a:t>1</a:t>
            </a:r>
            <a:r>
              <a:rPr kumimoji="1" lang="zh-CN" altLang="en-US" dirty="0"/>
              <a:t> 时，取值在 </a:t>
            </a:r>
            <a:r>
              <a:rPr kumimoji="1" lang="en-US" altLang="zh-CN" dirty="0"/>
              <a:t>0</a:t>
            </a:r>
            <a:r>
              <a:rPr kumimoji="1" lang="zh-CN" altLang="en-US" dirty="0"/>
              <a:t> 或 </a:t>
            </a:r>
            <a:r>
              <a:rPr kumimoji="1" lang="en-US" altLang="zh-CN" dirty="0"/>
              <a:t>1</a:t>
            </a:r>
            <a:r>
              <a:rPr kumimoji="1" lang="zh-CN" altLang="en-US" dirty="0"/>
              <a:t> 附近，即 </a:t>
            </a:r>
            <a:r>
              <a:rPr kumimoji="1" lang="en-US" altLang="zh-CN" dirty="0" err="1"/>
              <a:t>mixup</a:t>
            </a:r>
            <a:r>
              <a:rPr kumimoji="1" lang="zh-CN" altLang="en-US" dirty="0"/>
              <a:t> 期望的是轻微扰动，而不是 </a:t>
            </a:r>
            <a:r>
              <a:rPr kumimoji="1" lang="en-US" altLang="zh-CN" dirty="0"/>
              <a:t>0.5</a:t>
            </a:r>
            <a:r>
              <a:rPr kumimoji="1" lang="zh-CN" altLang="en-US" dirty="0"/>
              <a:t> * </a:t>
            </a:r>
            <a:r>
              <a:rPr kumimoji="1" lang="en-US" altLang="zh-CN" dirty="0"/>
              <a:t>x1</a:t>
            </a:r>
            <a:r>
              <a:rPr kumimoji="1" lang="zh-CN" altLang="en-US" dirty="0"/>
              <a:t> </a:t>
            </a:r>
            <a:r>
              <a:rPr kumimoji="1" lang="en-US" altLang="zh-CN" dirty="0"/>
              <a:t>+</a:t>
            </a:r>
            <a:r>
              <a:rPr kumimoji="1" lang="zh-CN" altLang="en-US" dirty="0"/>
              <a:t> </a:t>
            </a:r>
            <a:r>
              <a:rPr kumimoji="1" lang="en-US" altLang="zh-CN" dirty="0"/>
              <a:t>0.5</a:t>
            </a:r>
            <a:r>
              <a:rPr kumimoji="1" lang="zh-CN" altLang="en-US" dirty="0"/>
              <a:t> * </a:t>
            </a:r>
            <a:r>
              <a:rPr kumimoji="1" lang="en-US" altLang="zh-CN" dirty="0"/>
              <a:t>x2</a:t>
            </a:r>
            <a:r>
              <a:rPr kumimoji="1" lang="zh-CN" altLang="en-US" dirty="0"/>
              <a:t> 这种大的图像变化</a:t>
            </a:r>
            <a:endParaRPr kumimoji="1" lang="en-US" altLang="zh-CN" dirty="0"/>
          </a:p>
          <a:p>
            <a:r>
              <a:rPr kumimoji="1" lang="en-US" altLang="zh-CN" dirty="0"/>
              <a:t>Label</a:t>
            </a:r>
            <a:r>
              <a:rPr kumimoji="1" lang="zh-CN" altLang="en-US" dirty="0"/>
              <a:t> </a:t>
            </a:r>
            <a:r>
              <a:rPr kumimoji="1" lang="en-US" altLang="zh-CN" dirty="0"/>
              <a:t>smooth</a:t>
            </a:r>
            <a:r>
              <a:rPr kumimoji="1" lang="zh-CN" altLang="en-US" dirty="0"/>
              <a:t> 也有助于预防过拟合，优化时使用的也不是 </a:t>
            </a:r>
            <a:r>
              <a:rPr kumimoji="1" lang="en-US" altLang="zh-CN" dirty="0"/>
              <a:t>one-hot</a:t>
            </a:r>
            <a:r>
              <a:rPr kumimoji="1" lang="zh-CN" altLang="en-US" dirty="0"/>
              <a:t> </a:t>
            </a:r>
            <a:r>
              <a:rPr kumimoji="1" lang="en-US" altLang="zh-CN" dirty="0"/>
              <a:t>label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333741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77808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310565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869608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901940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2F133A88-44CF-2E45-B3DB-FE61DE7F08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45513" y="-27000"/>
            <a:ext cx="12283027" cy="6912000"/>
          </a:xfrm>
          <a:prstGeom prst="rect">
            <a:avLst/>
          </a:prstGeom>
        </p:spPr>
      </p:pic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42D1934-D22A-AD42-A597-F09F46C742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4356A73-41F2-5C47-BE76-E2C2F87E6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1C93FE00-0B4C-AF40-8F57-0F2E12FDE392}" type="slidenum">
              <a:rPr kumimoji="1" lang="zh-CN" altLang="en-US" smtClean="0"/>
              <a:pPr algn="l"/>
              <a:t>‹#›</a:t>
            </a:fld>
            <a:endParaRPr kumimoji="1"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E779B0A-1980-6B42-AA1B-CD01D082495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1900576"/>
            <a:ext cx="10515599" cy="152842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3600" b="1" i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457200" indent="0">
              <a:lnSpc>
                <a:spcPct val="100000"/>
              </a:lnSpc>
              <a:buNone/>
              <a:defRPr sz="3200" b="1" i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2pPr>
            <a:lvl3pPr marL="914400" indent="0">
              <a:buNone/>
              <a:defRPr b="1" i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3pPr>
            <a:lvl4pPr marL="1371600" indent="0">
              <a:buNone/>
              <a:defRPr b="1" i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4pPr>
            <a:lvl5pPr marL="1828800" indent="0">
              <a:buNone/>
              <a:defRPr b="1" i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5pPr>
          </a:lstStyle>
          <a:p>
            <a:pPr lvl="0"/>
            <a:r>
              <a:rPr kumimoji="1" lang="zh-CN" altLang="en-US" dirty="0"/>
              <a:t>主标题</a:t>
            </a:r>
          </a:p>
        </p:txBody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47AF521A-1434-B94F-B9F6-C4B14C6A10E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3809998"/>
            <a:ext cx="10515600" cy="1168402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>
              <a:defRPr sz="200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2pPr>
            <a:lvl3pPr>
              <a:defRPr sz="180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3pPr>
            <a:lvl4pPr>
              <a:defRPr sz="160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4pPr>
            <a:lvl5pPr>
              <a:defRPr sz="160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5pPr>
          </a:lstStyle>
          <a:p>
            <a:pPr lvl="0"/>
            <a:r>
              <a:rPr kumimoji="1" lang="zh-CN" altLang="en-US" dirty="0"/>
              <a:t>副标题</a:t>
            </a:r>
          </a:p>
        </p:txBody>
      </p:sp>
      <p:pic>
        <p:nvPicPr>
          <p:cNvPr id="9" name="图片 8" descr="徽标&#10;&#10;描述已自动生成">
            <a:extLst>
              <a:ext uri="{FF2B5EF4-FFF2-40B4-BE49-F238E27FC236}">
                <a16:creationId xmlns:a16="http://schemas.microsoft.com/office/drawing/2014/main" id="{99A0808C-05BE-4EF2-909F-B916A232F48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64" b="14724"/>
          <a:stretch/>
        </p:blipFill>
        <p:spPr>
          <a:xfrm>
            <a:off x="297350" y="244198"/>
            <a:ext cx="1899756" cy="679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8078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页-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A30C42C0-A2F9-1340-A129-97E78C352E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45513" y="-27000"/>
            <a:ext cx="12283027" cy="6912000"/>
          </a:xfrm>
          <a:prstGeom prst="rect">
            <a:avLst/>
          </a:prstGeom>
        </p:spPr>
      </p:pic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6B2977D-E870-8548-B636-3255DF02CAA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4905" y="4478499"/>
            <a:ext cx="3246495" cy="1938176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120000"/>
              </a:lnSpc>
              <a:buNone/>
              <a:defRPr sz="2400" b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457200" indent="0">
              <a:lnSpc>
                <a:spcPct val="120000"/>
              </a:lnSpc>
              <a:buNone/>
              <a:defRPr sz="2000" b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2pPr>
            <a:lvl3pPr marL="914400" indent="0">
              <a:lnSpc>
                <a:spcPct val="120000"/>
              </a:lnSpc>
              <a:buNone/>
              <a:defRPr sz="1800" b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3pPr>
            <a:lvl4pPr marL="1371600" indent="0">
              <a:lnSpc>
                <a:spcPct val="120000"/>
              </a:lnSpc>
              <a:buNone/>
              <a:defRPr sz="1600" b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4pPr>
            <a:lvl5pPr marL="1828800" indent="0">
              <a:lnSpc>
                <a:spcPct val="120000"/>
              </a:lnSpc>
              <a:buNone/>
              <a:defRPr sz="1600" b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5pPr>
          </a:lstStyle>
          <a:p>
            <a:pPr lvl="0"/>
            <a:r>
              <a:rPr kumimoji="1" lang="zh-CN" altLang="en-US" dirty="0"/>
              <a:t>章节目录</a:t>
            </a:r>
          </a:p>
        </p:txBody>
      </p:sp>
      <p:sp>
        <p:nvSpPr>
          <p:cNvPr id="11" name="文本占位符 2">
            <a:extLst>
              <a:ext uri="{FF2B5EF4-FFF2-40B4-BE49-F238E27FC236}">
                <a16:creationId xmlns:a16="http://schemas.microsoft.com/office/drawing/2014/main" id="{7CF6C7A1-7037-A142-BDFD-9A069D2DFB3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4905" y="3441514"/>
            <a:ext cx="897547" cy="66354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buNone/>
              <a:defRPr sz="2400" b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457200" indent="0">
              <a:lnSpc>
                <a:spcPct val="120000"/>
              </a:lnSpc>
              <a:buNone/>
              <a:defRPr sz="2000" b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2pPr>
            <a:lvl3pPr marL="914400" indent="0">
              <a:lnSpc>
                <a:spcPct val="120000"/>
              </a:lnSpc>
              <a:buNone/>
              <a:defRPr sz="1800" b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3pPr>
            <a:lvl4pPr marL="1371600" indent="0">
              <a:lnSpc>
                <a:spcPct val="120000"/>
              </a:lnSpc>
              <a:buNone/>
              <a:defRPr sz="1600" b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4pPr>
            <a:lvl5pPr marL="1828800" indent="0">
              <a:lnSpc>
                <a:spcPct val="120000"/>
              </a:lnSpc>
              <a:buNone/>
              <a:defRPr sz="1600" b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5pPr>
          </a:lstStyle>
          <a:p>
            <a:pPr lvl="0"/>
            <a:r>
              <a:rPr kumimoji="1" lang="en-US" altLang="zh-CN" dirty="0"/>
              <a:t>01</a:t>
            </a:r>
            <a:endParaRPr kumimoji="1" lang="zh-CN" altLang="en-US" dirty="0"/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D5C95D22-1426-0144-924E-8E6D43C3C96F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F0EE691-8AE6-034F-AC51-2B317C70931C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 algn="l">
              <a:defRPr/>
            </a:lvl1pPr>
          </a:lstStyle>
          <a:p>
            <a:pPr algn="l"/>
            <a:fld id="{1C93FE00-0B4C-AF40-8F57-0F2E12FDE392}" type="slidenum">
              <a:rPr kumimoji="1" lang="zh-CN" altLang="en-US" smtClean="0"/>
              <a:pPr/>
              <a:t>‹#›</a:t>
            </a:fld>
            <a:endParaRPr kumimoji="1" lang="zh-CN" altLang="en-US" dirty="0"/>
          </a:p>
        </p:txBody>
      </p:sp>
      <p:sp>
        <p:nvSpPr>
          <p:cNvPr id="12" name="文本占位符 2">
            <a:extLst>
              <a:ext uri="{FF2B5EF4-FFF2-40B4-BE49-F238E27FC236}">
                <a16:creationId xmlns:a16="http://schemas.microsoft.com/office/drawing/2014/main" id="{C38D5DCF-9839-4938-A6D6-38708C6D9C99}"/>
              </a:ext>
            </a:extLst>
          </p:cNvPr>
          <p:cNvSpPr txBox="1">
            <a:spLocks/>
          </p:cNvSpPr>
          <p:nvPr userDrawn="1"/>
        </p:nvSpPr>
        <p:spPr>
          <a:xfrm>
            <a:off x="4769223" y="665018"/>
            <a:ext cx="6727452" cy="55000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b">
            <a:normAutofit/>
          </a:bodyPr>
          <a:lstStyle>
            <a:lvl1pPr marL="342900" marR="0" indent="-342900" algn="l" defTabSz="914400" rtl="0" latinLnBrk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800" b="1" i="0" u="none" strike="noStrike" cap="none" spc="0" baseline="0">
                <a:solidFill>
                  <a:schemeClr val="tx1"/>
                </a:solidFill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Microsoft YaHei"/>
                <a:sym typeface="Microsoft YaHei"/>
              </a:defRPr>
            </a:lvl1pPr>
            <a:lvl2pPr marL="800100" marR="0" indent="-342900" algn="l" defTabSz="914400" rtl="0" latinLnBrk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600" b="1" i="0" u="none" strike="noStrike" cap="none" spc="0" baseline="0">
                <a:solidFill>
                  <a:schemeClr val="tx1"/>
                </a:solidFill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Microsoft YaHei"/>
                <a:sym typeface="Microsoft YaHei"/>
              </a:defRPr>
            </a:lvl2pPr>
            <a:lvl3pPr marL="1257300" marR="0" indent="-342900" algn="l" defTabSz="914400" rtl="0" latinLnBrk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 b="1" i="0" u="none" strike="noStrike" cap="none" spc="0" baseline="0">
                <a:solidFill>
                  <a:schemeClr val="tx1"/>
                </a:solidFill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Microsoft YaHei"/>
                <a:sym typeface="Microsoft YaHei"/>
              </a:defRPr>
            </a:lvl3pPr>
            <a:lvl4pPr marL="1657350" marR="0" indent="-285750" algn="l" defTabSz="914400" rtl="0" latinLnBrk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200" b="1" i="0" u="none" strike="noStrike" cap="none" spc="0" baseline="0">
                <a:solidFill>
                  <a:schemeClr val="tx1"/>
                </a:solidFill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Microsoft YaHei"/>
                <a:sym typeface="Microsoft YaHei"/>
              </a:defRPr>
            </a:lvl4pPr>
            <a:lvl5pPr marL="2114550" marR="0" indent="-285750" algn="l" defTabSz="914400" rtl="0" latinLnBrk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200" b="1" i="0" u="none" strike="noStrike" cap="none" spc="0" baseline="0">
                <a:solidFill>
                  <a:schemeClr val="tx1"/>
                </a:solidFill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Microsoft YaHei"/>
                <a:sym typeface="Microsoft YaHei"/>
              </a:defRPr>
            </a:lvl5pPr>
            <a:lvl6pPr marL="25400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Microsoft YaHei"/>
                <a:ea typeface="Microsoft YaHei"/>
                <a:cs typeface="Microsoft YaHei"/>
                <a:sym typeface="Microsoft YaHei"/>
              </a:defRPr>
            </a:lvl6pPr>
            <a:lvl7pPr marL="29972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Microsoft YaHei"/>
                <a:ea typeface="Microsoft YaHei"/>
                <a:cs typeface="Microsoft YaHei"/>
                <a:sym typeface="Microsoft YaHei"/>
              </a:defRPr>
            </a:lvl7pPr>
            <a:lvl8pPr marL="34544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Microsoft YaHei"/>
                <a:ea typeface="Microsoft YaHei"/>
                <a:cs typeface="Microsoft YaHei"/>
                <a:sym typeface="Microsoft YaHei"/>
              </a:defRPr>
            </a:lvl8pPr>
            <a:lvl9pPr marL="39116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Microsoft YaHei"/>
                <a:ea typeface="Microsoft YaHei"/>
                <a:cs typeface="Microsoft YaHei"/>
                <a:sym typeface="Microsoft YaHei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1" lang="zh-CN" altLang="en-US" sz="1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sym typeface="Microsoft YaHei"/>
            </a:endParaRP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AE358C8-704C-40D1-89E7-E4786E52C83C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4495800" y="1722425"/>
            <a:ext cx="7287496" cy="4694250"/>
          </a:xfrm>
          <a:prstGeom prst="rect">
            <a:avLst/>
          </a:prstGeom>
        </p:spPr>
        <p:txBody>
          <a:bodyPr anchor="b"/>
          <a:lstStyle/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Microsoft YaHei"/>
              </a:rPr>
              <a:t>一级目录</a:t>
            </a:r>
          </a:p>
          <a:p>
            <a:pPr marL="800100" marR="0" lvl="1" indent="-34290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Microsoft YaHei"/>
              </a:rPr>
              <a:t>二级</a:t>
            </a:r>
          </a:p>
          <a:p>
            <a:pPr marL="1257300" marR="0" lvl="2" indent="-34290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Microsoft YaHei"/>
              </a:rPr>
              <a:t>三级</a:t>
            </a:r>
          </a:p>
          <a:p>
            <a:pPr marL="1657350" marR="0" lvl="3" indent="-28575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zh-CN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Microsoft YaHei"/>
              </a:rPr>
              <a:t>四级</a:t>
            </a:r>
          </a:p>
          <a:p>
            <a:pPr marL="2114550" marR="0" lvl="4" indent="-28575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zh-CN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Microsoft YaHei"/>
              </a:rPr>
              <a:t>五级</a:t>
            </a:r>
          </a:p>
        </p:txBody>
      </p:sp>
      <p:pic>
        <p:nvPicPr>
          <p:cNvPr id="9" name="图片 8" descr="徽标&#10;&#10;描述已自动生成">
            <a:extLst>
              <a:ext uri="{FF2B5EF4-FFF2-40B4-BE49-F238E27FC236}">
                <a16:creationId xmlns:a16="http://schemas.microsoft.com/office/drawing/2014/main" id="{55CA5535-BA09-49B4-86A1-5080AD31818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64" b="14724"/>
          <a:stretch/>
        </p:blipFill>
        <p:spPr>
          <a:xfrm>
            <a:off x="334905" y="1028002"/>
            <a:ext cx="1899756" cy="679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89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8D6F4BA2-251A-6F4E-85DE-8DAC53CF15F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42316" y="-27000"/>
            <a:ext cx="12276633" cy="6912000"/>
          </a:xfrm>
          <a:prstGeom prst="rect">
            <a:avLst/>
          </a:prstGeom>
        </p:spPr>
      </p:pic>
      <p:sp>
        <p:nvSpPr>
          <p:cNvPr id="14" name="文本占位符 13">
            <a:extLst>
              <a:ext uri="{FF2B5EF4-FFF2-40B4-BE49-F238E27FC236}">
                <a16:creationId xmlns:a16="http://schemas.microsoft.com/office/drawing/2014/main" id="{B5150C8C-7EC2-774F-8DCE-F9AB6CC0D3C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1072" y="173149"/>
            <a:ext cx="7623175" cy="496742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 b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457200" indent="0">
              <a:buNone/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kumimoji="1" lang="zh-CN" altLang="en-US" dirty="0"/>
              <a:t>文字模板样式</a:t>
            </a:r>
          </a:p>
        </p:txBody>
      </p:sp>
      <p:sp>
        <p:nvSpPr>
          <p:cNvPr id="16" name="内容占位符 15">
            <a:extLst>
              <a:ext uri="{FF2B5EF4-FFF2-40B4-BE49-F238E27FC236}">
                <a16:creationId xmlns:a16="http://schemas.microsoft.com/office/drawing/2014/main" id="{72FA05F0-9360-B14C-AC8A-EFAA9A9E44B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51071" y="1160463"/>
            <a:ext cx="11505967" cy="525621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457200" indent="0">
              <a:buNone/>
              <a:defRPr sz="2000">
                <a:latin typeface="Microsoft YaHei" panose="020B0503020204020204" pitchFamily="34" charset="-122"/>
                <a:ea typeface="Microsoft YaHei" panose="020B0503020204020204" pitchFamily="34" charset="-122"/>
              </a:defRPr>
            </a:lvl2pPr>
            <a:lvl3pPr marL="914400" indent="0">
              <a:buNone/>
              <a:defRPr sz="1800">
                <a:latin typeface="Microsoft YaHei" panose="020B0503020204020204" pitchFamily="34" charset="-122"/>
                <a:ea typeface="Microsoft YaHei" panose="020B0503020204020204" pitchFamily="34" charset="-122"/>
              </a:defRPr>
            </a:lvl3pPr>
            <a:lvl4pPr marL="1371600" indent="0">
              <a:buNone/>
              <a:defRPr sz="1600">
                <a:latin typeface="Microsoft YaHei" panose="020B0503020204020204" pitchFamily="34" charset="-122"/>
                <a:ea typeface="Microsoft YaHei" panose="020B0503020204020204" pitchFamily="34" charset="-122"/>
              </a:defRPr>
            </a:lvl4pPr>
            <a:lvl5pPr marL="1828800" indent="0">
              <a:buNone/>
              <a:defRPr sz="1600">
                <a:latin typeface="Microsoft YaHei" panose="020B0503020204020204" pitchFamily="34" charset="-122"/>
                <a:ea typeface="Microsoft YaHei" panose="020B0503020204020204" pitchFamily="34" charset="-122"/>
              </a:defRPr>
            </a:lvl5pPr>
          </a:lstStyle>
          <a:p>
            <a:pPr lvl="0"/>
            <a:r>
              <a:rPr kumimoji="1" lang="zh-CN" altLang="en-US" dirty="0"/>
              <a:t>单击此处编辑母版文本样式</a:t>
            </a:r>
          </a:p>
          <a:p>
            <a:pPr lvl="1"/>
            <a:r>
              <a:rPr kumimoji="1" lang="zh-CN" altLang="en-US" dirty="0"/>
              <a:t>二级</a:t>
            </a:r>
          </a:p>
          <a:p>
            <a:pPr lvl="2"/>
            <a:r>
              <a:rPr kumimoji="1" lang="zh-CN" altLang="en-US" dirty="0"/>
              <a:t>三级</a:t>
            </a:r>
          </a:p>
          <a:p>
            <a:pPr lvl="3"/>
            <a:r>
              <a:rPr kumimoji="1" lang="zh-CN" altLang="en-US" dirty="0"/>
              <a:t>四级</a:t>
            </a:r>
          </a:p>
          <a:p>
            <a:pPr lvl="4"/>
            <a:r>
              <a:rPr kumimoji="1" lang="zh-CN" altLang="en-US" dirty="0"/>
              <a:t>五级</a:t>
            </a:r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3D2DB466-36D6-AE45-BFAD-DA93DB5C82D0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375189E-D4D4-1344-BB34-1F91D624B7CC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 algn="l">
              <a:defRPr/>
            </a:lvl1pPr>
          </a:lstStyle>
          <a:p>
            <a:pPr algn="l"/>
            <a:fld id="{1C93FE00-0B4C-AF40-8F57-0F2E12FDE392}" type="slidenum">
              <a:rPr kumimoji="1" lang="zh-CN" altLang="en-US" smtClean="0"/>
              <a:pPr/>
              <a:t>‹#›</a:t>
            </a:fld>
            <a:endParaRPr kumimoji="1" lang="zh-CN" altLang="en-US" dirty="0"/>
          </a:p>
        </p:txBody>
      </p:sp>
      <p:pic>
        <p:nvPicPr>
          <p:cNvPr id="9" name="图片 8" descr="徽标&#10;&#10;描述已自动生成">
            <a:extLst>
              <a:ext uri="{FF2B5EF4-FFF2-40B4-BE49-F238E27FC236}">
                <a16:creationId xmlns:a16="http://schemas.microsoft.com/office/drawing/2014/main" id="{D77B4CBA-9CCD-49A2-8F4E-955BB5C60EE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64" b="14724"/>
          <a:stretch/>
        </p:blipFill>
        <p:spPr>
          <a:xfrm>
            <a:off x="9098732" y="173149"/>
            <a:ext cx="1355158" cy="484535"/>
          </a:xfrm>
          <a:prstGeom prst="rect">
            <a:avLst/>
          </a:prstGeom>
        </p:spPr>
      </p:pic>
      <p:sp>
        <p:nvSpPr>
          <p:cNvPr id="12" name="Rectangle 3">
            <a:extLst>
              <a:ext uri="{FF2B5EF4-FFF2-40B4-BE49-F238E27FC236}">
                <a16:creationId xmlns:a16="http://schemas.microsoft.com/office/drawing/2014/main" id="{4A84C3A7-0275-4659-B858-821BA3438D42}"/>
              </a:ext>
            </a:extLst>
          </p:cNvPr>
          <p:cNvSpPr/>
          <p:nvPr userDrawn="1"/>
        </p:nvSpPr>
        <p:spPr>
          <a:xfrm>
            <a:off x="6096000" y="6489192"/>
            <a:ext cx="5761038" cy="261610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pPr marL="0" marR="0" lvl="0" indent="0" algn="l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100" b="0" kern="1200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Chapter 2 Section 8</a:t>
            </a:r>
            <a:r>
              <a:rPr lang="en-US" sz="1100" b="0" kern="1200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	</a:t>
            </a:r>
            <a:fld id="{47F2C91E-021F-42B1-A88C-E949A9707850}" type="datetime4">
              <a:rPr lang="en-US" sz="1100" b="0" kern="1200" smtClean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April 9, 2021</a:t>
            </a:fld>
            <a:r>
              <a:rPr lang="en-US" sz="1100" b="0" kern="1200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	Advanced Computer Vision</a:t>
            </a:r>
          </a:p>
        </p:txBody>
      </p:sp>
    </p:spTree>
    <p:extLst>
      <p:ext uri="{BB962C8B-B14F-4D97-AF65-F5344CB8AC3E}">
        <p14:creationId xmlns:p14="http://schemas.microsoft.com/office/powerpoint/2010/main" val="181500502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图文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8D6F4BA2-251A-6F4E-85DE-8DAC53CF15F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42316" y="-27000"/>
            <a:ext cx="12276633" cy="6912000"/>
          </a:xfrm>
          <a:prstGeom prst="rect">
            <a:avLst/>
          </a:prstGeom>
        </p:spPr>
      </p:pic>
      <p:sp>
        <p:nvSpPr>
          <p:cNvPr id="3" name="图片占位符 2">
            <a:extLst>
              <a:ext uri="{FF2B5EF4-FFF2-40B4-BE49-F238E27FC236}">
                <a16:creationId xmlns:a16="http://schemas.microsoft.com/office/drawing/2014/main" id="{E45F2B66-D21C-5640-A091-FFFFD9E7F6D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178160" y="1167274"/>
            <a:ext cx="3973997" cy="226172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kumimoji="1" lang="zh-CN" altLang="en-US" dirty="0"/>
              <a:t>图片一</a:t>
            </a:r>
          </a:p>
        </p:txBody>
      </p:sp>
      <p:sp>
        <p:nvSpPr>
          <p:cNvPr id="14" name="文本占位符 13">
            <a:extLst>
              <a:ext uri="{FF2B5EF4-FFF2-40B4-BE49-F238E27FC236}">
                <a16:creationId xmlns:a16="http://schemas.microsoft.com/office/drawing/2014/main" id="{B5150C8C-7EC2-774F-8DCE-F9AB6CC0D3C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1072" y="173149"/>
            <a:ext cx="7623175" cy="496742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 b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457200" indent="0">
              <a:buNone/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kumimoji="1" lang="zh-CN" altLang="en-US" dirty="0"/>
              <a:t>图文模板样式一</a:t>
            </a:r>
          </a:p>
        </p:txBody>
      </p:sp>
      <p:sp>
        <p:nvSpPr>
          <p:cNvPr id="16" name="内容占位符 15">
            <a:extLst>
              <a:ext uri="{FF2B5EF4-FFF2-40B4-BE49-F238E27FC236}">
                <a16:creationId xmlns:a16="http://schemas.microsoft.com/office/drawing/2014/main" id="{72FA05F0-9360-B14C-AC8A-EFAA9A9E44B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51072" y="1167274"/>
            <a:ext cx="5744928" cy="524940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457200" indent="0">
              <a:buNone/>
              <a:defRPr sz="2000">
                <a:latin typeface="Microsoft YaHei" panose="020B0503020204020204" pitchFamily="34" charset="-122"/>
                <a:ea typeface="Microsoft YaHei" panose="020B0503020204020204" pitchFamily="34" charset="-122"/>
              </a:defRPr>
            </a:lvl2pPr>
            <a:lvl3pPr marL="914400" indent="0">
              <a:buNone/>
              <a:defRPr sz="1800">
                <a:latin typeface="Microsoft YaHei" panose="020B0503020204020204" pitchFamily="34" charset="-122"/>
                <a:ea typeface="Microsoft YaHei" panose="020B0503020204020204" pitchFamily="34" charset="-122"/>
              </a:defRPr>
            </a:lvl3pPr>
            <a:lvl4pPr marL="1371600" indent="0">
              <a:buNone/>
              <a:defRPr sz="1600">
                <a:latin typeface="Microsoft YaHei" panose="020B0503020204020204" pitchFamily="34" charset="-122"/>
                <a:ea typeface="Microsoft YaHei" panose="020B0503020204020204" pitchFamily="34" charset="-122"/>
              </a:defRPr>
            </a:lvl4pPr>
            <a:lvl5pPr marL="1828800" indent="0">
              <a:buNone/>
              <a:defRPr sz="1600">
                <a:latin typeface="Microsoft YaHei" panose="020B0503020204020204" pitchFamily="34" charset="-122"/>
                <a:ea typeface="Microsoft YaHei" panose="020B0503020204020204" pitchFamily="34" charset="-122"/>
              </a:defRPr>
            </a:lvl5pPr>
          </a:lstStyle>
          <a:p>
            <a:pPr lvl="0"/>
            <a:r>
              <a:rPr kumimoji="1" lang="zh-CN" altLang="en-US" dirty="0"/>
              <a:t>单击此处编辑母版文本样式</a:t>
            </a:r>
          </a:p>
          <a:p>
            <a:pPr lvl="1"/>
            <a:r>
              <a:rPr kumimoji="1" lang="zh-CN" altLang="en-US" dirty="0"/>
              <a:t>二级</a:t>
            </a:r>
          </a:p>
          <a:p>
            <a:pPr lvl="2"/>
            <a:r>
              <a:rPr kumimoji="1" lang="zh-CN" altLang="en-US" dirty="0"/>
              <a:t>三级</a:t>
            </a:r>
          </a:p>
          <a:p>
            <a:pPr lvl="3"/>
            <a:r>
              <a:rPr kumimoji="1" lang="zh-CN" altLang="en-US" dirty="0"/>
              <a:t>四级</a:t>
            </a:r>
          </a:p>
          <a:p>
            <a:pPr lvl="4"/>
            <a:r>
              <a:rPr kumimoji="1" lang="zh-CN" altLang="en-US" dirty="0"/>
              <a:t>五级</a:t>
            </a:r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3D2DB466-36D6-AE45-BFAD-DA93DB5C82D0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375189E-D4D4-1344-BB34-1F91D624B7CC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 algn="l">
              <a:defRPr/>
            </a:lvl1pPr>
          </a:lstStyle>
          <a:p>
            <a:pPr algn="l"/>
            <a:fld id="{1C93FE00-0B4C-AF40-8F57-0F2E12FDE392}" type="slidenum">
              <a:rPr kumimoji="1" lang="zh-CN" altLang="en-US" smtClean="0"/>
              <a:pPr/>
              <a:t>‹#›</a:t>
            </a:fld>
            <a:endParaRPr kumimoji="1" lang="zh-CN" altLang="en-US" dirty="0"/>
          </a:p>
        </p:txBody>
      </p:sp>
      <p:sp>
        <p:nvSpPr>
          <p:cNvPr id="8" name="图片占位符 2">
            <a:extLst>
              <a:ext uri="{FF2B5EF4-FFF2-40B4-BE49-F238E27FC236}">
                <a16:creationId xmlns:a16="http://schemas.microsoft.com/office/drawing/2014/main" id="{0E45C1CE-5337-4073-A781-A91E0C4F86EC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7178159" y="4035721"/>
            <a:ext cx="3973997" cy="233323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kumimoji="1" lang="zh-CN" altLang="en-US" dirty="0"/>
              <a:t>图片二</a:t>
            </a:r>
          </a:p>
        </p:txBody>
      </p:sp>
      <p:pic>
        <p:nvPicPr>
          <p:cNvPr id="11" name="图片 10" descr="徽标&#10;&#10;描述已自动生成">
            <a:extLst>
              <a:ext uri="{FF2B5EF4-FFF2-40B4-BE49-F238E27FC236}">
                <a16:creationId xmlns:a16="http://schemas.microsoft.com/office/drawing/2014/main" id="{0B1CF456-27FA-4205-BC22-E3C69965451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64" b="14724"/>
          <a:stretch/>
        </p:blipFill>
        <p:spPr>
          <a:xfrm>
            <a:off x="9098732" y="173149"/>
            <a:ext cx="1355158" cy="484535"/>
          </a:xfrm>
          <a:prstGeom prst="rect">
            <a:avLst/>
          </a:prstGeom>
        </p:spPr>
      </p:pic>
      <p:sp>
        <p:nvSpPr>
          <p:cNvPr id="13" name="Rectangle 3">
            <a:extLst>
              <a:ext uri="{FF2B5EF4-FFF2-40B4-BE49-F238E27FC236}">
                <a16:creationId xmlns:a16="http://schemas.microsoft.com/office/drawing/2014/main" id="{1F75246D-9BBE-4CD5-A55D-B6A3FEE01C4C}"/>
              </a:ext>
            </a:extLst>
          </p:cNvPr>
          <p:cNvSpPr/>
          <p:nvPr userDrawn="1"/>
        </p:nvSpPr>
        <p:spPr>
          <a:xfrm>
            <a:off x="6096000" y="6489192"/>
            <a:ext cx="5761038" cy="261610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pPr marL="0" marR="0" lvl="0" indent="0" algn="l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100" b="0" kern="1200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Chapter 2 Section 7</a:t>
            </a:r>
            <a:r>
              <a:rPr lang="en-US" sz="1100" b="0" kern="1200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	</a:t>
            </a:r>
            <a:fld id="{47F2C91E-021F-42B1-A88C-E949A9707850}" type="datetime4">
              <a:rPr lang="en-US" sz="1100" b="0" kern="1200" smtClean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April 9, 2021</a:t>
            </a:fld>
            <a:r>
              <a:rPr lang="en-US" sz="1100" b="0" kern="1200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	Advanced Computer Vision</a:t>
            </a:r>
          </a:p>
        </p:txBody>
      </p:sp>
    </p:spTree>
    <p:extLst>
      <p:ext uri="{BB962C8B-B14F-4D97-AF65-F5344CB8AC3E}">
        <p14:creationId xmlns:p14="http://schemas.microsoft.com/office/powerpoint/2010/main" val="633980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36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图片 7" descr="图片 7">
            <a:extLst>
              <a:ext uri="{FF2B5EF4-FFF2-40B4-BE49-F238E27FC236}">
                <a16:creationId xmlns:a16="http://schemas.microsoft.com/office/drawing/2014/main" id="{21C7778F-6BA2-493C-9232-A64E7A6A5BE9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-45514" y="-27000"/>
            <a:ext cx="12283029" cy="6912000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Rectangle 6"/>
          <p:cNvSpPr/>
          <p:nvPr/>
        </p:nvSpPr>
        <p:spPr>
          <a:xfrm>
            <a:off x="-1742640" y="0"/>
            <a:ext cx="1219201" cy="362902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100" b="1">
                <a:latin typeface="+mj-lt"/>
                <a:ea typeface="+mj-ea"/>
                <a:cs typeface="+mj-cs"/>
                <a:sym typeface="Calibri"/>
              </a:defRPr>
            </a:pPr>
            <a:endParaRPr/>
          </a:p>
        </p:txBody>
      </p:sp>
      <p:grpSp>
        <p:nvGrpSpPr>
          <p:cNvPr id="5" name="Rectangle 115 (L)"/>
          <p:cNvGrpSpPr/>
          <p:nvPr/>
        </p:nvGrpSpPr>
        <p:grpSpPr>
          <a:xfrm>
            <a:off x="-1563745" y="417738"/>
            <a:ext cx="861411" cy="273051"/>
            <a:chOff x="0" y="0"/>
            <a:chExt cx="861410" cy="273050"/>
          </a:xfrm>
        </p:grpSpPr>
        <p:sp>
          <p:nvSpPr>
            <p:cNvPr id="3" name="矩形"/>
            <p:cNvSpPr/>
            <p:nvPr/>
          </p:nvSpPr>
          <p:spPr>
            <a:xfrm>
              <a:off x="-1" y="0"/>
              <a:ext cx="861412" cy="273050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ts val="1000"/>
                </a:lnSpc>
              </a:pPr>
              <a:endParaRPr/>
            </a:p>
          </p:txBody>
        </p:sp>
        <p:sp>
          <p:nvSpPr>
            <p:cNvPr id="4" name="215 24 42"/>
            <p:cNvSpPr txBox="1"/>
            <p:nvPr/>
          </p:nvSpPr>
          <p:spPr>
            <a:xfrm>
              <a:off x="-1" y="69850"/>
              <a:ext cx="861412" cy="1333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lnSpc>
                  <a:spcPts val="1000"/>
                </a:lnSpc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lvl1pPr>
            </a:lstStyle>
            <a:p>
              <a:r>
                <a:t>215 24 42</a:t>
              </a:r>
            </a:p>
          </p:txBody>
        </p:sp>
      </p:grpSp>
      <p:grpSp>
        <p:nvGrpSpPr>
          <p:cNvPr id="8" name="Rectangle 109 (L)"/>
          <p:cNvGrpSpPr/>
          <p:nvPr/>
        </p:nvGrpSpPr>
        <p:grpSpPr>
          <a:xfrm>
            <a:off x="-1563745" y="804584"/>
            <a:ext cx="861411" cy="273051"/>
            <a:chOff x="0" y="0"/>
            <a:chExt cx="861410" cy="273050"/>
          </a:xfrm>
        </p:grpSpPr>
        <p:sp>
          <p:nvSpPr>
            <p:cNvPr id="6" name="矩形"/>
            <p:cNvSpPr/>
            <p:nvPr/>
          </p:nvSpPr>
          <p:spPr>
            <a:xfrm>
              <a:off x="-1" y="0"/>
              <a:ext cx="861412" cy="273050"/>
            </a:xfrm>
            <a:prstGeom prst="rect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ts val="1000"/>
                </a:lnSpc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7" name="234 60 61"/>
            <p:cNvSpPr txBox="1"/>
            <p:nvPr/>
          </p:nvSpPr>
          <p:spPr>
            <a:xfrm>
              <a:off x="-1" y="69850"/>
              <a:ext cx="861412" cy="1333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lnSpc>
                  <a:spcPts val="1000"/>
                </a:lnSpc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lvl1pPr>
            </a:lstStyle>
            <a:p>
              <a:r>
                <a:t>234 60 61</a:t>
              </a:r>
            </a:p>
          </p:txBody>
        </p:sp>
      </p:grpSp>
      <p:grpSp>
        <p:nvGrpSpPr>
          <p:cNvPr id="11" name="Rectangle 109 (L)"/>
          <p:cNvGrpSpPr/>
          <p:nvPr/>
        </p:nvGrpSpPr>
        <p:grpSpPr>
          <a:xfrm>
            <a:off x="-1563745" y="1997376"/>
            <a:ext cx="861411" cy="273051"/>
            <a:chOff x="0" y="0"/>
            <a:chExt cx="861410" cy="273050"/>
          </a:xfrm>
        </p:grpSpPr>
        <p:sp>
          <p:nvSpPr>
            <p:cNvPr id="9" name="矩形"/>
            <p:cNvSpPr/>
            <p:nvPr/>
          </p:nvSpPr>
          <p:spPr>
            <a:xfrm>
              <a:off x="-1" y="0"/>
              <a:ext cx="861412" cy="273050"/>
            </a:xfrm>
            <a:prstGeom prst="rect">
              <a:avLst/>
            </a:prstGeom>
            <a:solidFill>
              <a:srgbClr val="7F7F7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ts val="1000"/>
                </a:lnSpc>
              </a:pPr>
              <a:endParaRPr/>
            </a:p>
          </p:txBody>
        </p:sp>
        <p:sp>
          <p:nvSpPr>
            <p:cNvPr id="10" name="127 127 127"/>
            <p:cNvSpPr txBox="1"/>
            <p:nvPr/>
          </p:nvSpPr>
          <p:spPr>
            <a:xfrm>
              <a:off x="-1" y="69850"/>
              <a:ext cx="861412" cy="1333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lnSpc>
                  <a:spcPts val="1000"/>
                </a:lnSpc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lvl1pPr>
            </a:lstStyle>
            <a:p>
              <a:r>
                <a:t>127 127 127</a:t>
              </a:r>
            </a:p>
          </p:txBody>
        </p:sp>
      </p:grpSp>
      <p:grpSp>
        <p:nvGrpSpPr>
          <p:cNvPr id="14" name="Rectangle 109 (L)"/>
          <p:cNvGrpSpPr/>
          <p:nvPr/>
        </p:nvGrpSpPr>
        <p:grpSpPr>
          <a:xfrm>
            <a:off x="-1563745" y="1191430"/>
            <a:ext cx="861411" cy="273051"/>
            <a:chOff x="0" y="0"/>
            <a:chExt cx="861410" cy="273050"/>
          </a:xfrm>
        </p:grpSpPr>
        <p:sp>
          <p:nvSpPr>
            <p:cNvPr id="12" name="矩形"/>
            <p:cNvSpPr/>
            <p:nvPr/>
          </p:nvSpPr>
          <p:spPr>
            <a:xfrm>
              <a:off x="-1" y="0"/>
              <a:ext cx="861412" cy="273050"/>
            </a:xfrm>
            <a:prstGeom prst="rect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ts val="1000"/>
                </a:lnSpc>
              </a:pPr>
              <a:endParaRPr/>
            </a:p>
          </p:txBody>
        </p:sp>
        <p:sp>
          <p:nvSpPr>
            <p:cNvPr id="13" name="246 109 106"/>
            <p:cNvSpPr txBox="1"/>
            <p:nvPr/>
          </p:nvSpPr>
          <p:spPr>
            <a:xfrm>
              <a:off x="-1" y="69850"/>
              <a:ext cx="861412" cy="1333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lnSpc>
                  <a:spcPts val="1000"/>
                </a:lnSpc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lvl1pPr>
            </a:lstStyle>
            <a:p>
              <a:r>
                <a:t>246 109 106</a:t>
              </a:r>
            </a:p>
          </p:txBody>
        </p:sp>
      </p:grpSp>
      <p:grpSp>
        <p:nvGrpSpPr>
          <p:cNvPr id="17" name="Rectangle 108 (L)"/>
          <p:cNvGrpSpPr/>
          <p:nvPr/>
        </p:nvGrpSpPr>
        <p:grpSpPr>
          <a:xfrm>
            <a:off x="-1563745" y="2393911"/>
            <a:ext cx="861411" cy="273051"/>
            <a:chOff x="0" y="0"/>
            <a:chExt cx="861410" cy="273050"/>
          </a:xfrm>
        </p:grpSpPr>
        <p:sp>
          <p:nvSpPr>
            <p:cNvPr id="15" name="矩形"/>
            <p:cNvSpPr/>
            <p:nvPr/>
          </p:nvSpPr>
          <p:spPr>
            <a:xfrm>
              <a:off x="-1" y="0"/>
              <a:ext cx="861412" cy="273050"/>
            </a:xfrm>
            <a:prstGeom prst="rect">
              <a:avLst/>
            </a:prstGeom>
            <a:solidFill>
              <a:srgbClr val="7F7F7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ts val="1000"/>
                </a:lnSpc>
              </a:pPr>
              <a:endParaRPr/>
            </a:p>
          </p:txBody>
        </p:sp>
        <p:sp>
          <p:nvSpPr>
            <p:cNvPr id="16" name="166 166 166"/>
            <p:cNvSpPr txBox="1"/>
            <p:nvPr/>
          </p:nvSpPr>
          <p:spPr>
            <a:xfrm>
              <a:off x="-1" y="69850"/>
              <a:ext cx="861412" cy="1333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lnSpc>
                  <a:spcPts val="1000"/>
                </a:lnSpc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lvl1pPr>
            </a:lstStyle>
            <a:p>
              <a:r>
                <a:t>166 166 166</a:t>
              </a:r>
            </a:p>
          </p:txBody>
        </p:sp>
      </p:grpSp>
      <p:sp>
        <p:nvSpPr>
          <p:cNvPr id="18" name="TextBox 12"/>
          <p:cNvSpPr txBox="1"/>
          <p:nvPr/>
        </p:nvSpPr>
        <p:spPr>
          <a:xfrm>
            <a:off x="-1349720" y="101600"/>
            <a:ext cx="433361" cy="2285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1000" b="1"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Colors</a:t>
            </a:r>
          </a:p>
        </p:txBody>
      </p:sp>
      <p:grpSp>
        <p:nvGrpSpPr>
          <p:cNvPr id="21" name="Rectangle 108 (L)"/>
          <p:cNvGrpSpPr/>
          <p:nvPr/>
        </p:nvGrpSpPr>
        <p:grpSpPr>
          <a:xfrm>
            <a:off x="-1563745" y="2787271"/>
            <a:ext cx="861411" cy="273051"/>
            <a:chOff x="0" y="0"/>
            <a:chExt cx="861410" cy="273050"/>
          </a:xfrm>
        </p:grpSpPr>
        <p:sp>
          <p:nvSpPr>
            <p:cNvPr id="19" name="矩形"/>
            <p:cNvSpPr/>
            <p:nvPr/>
          </p:nvSpPr>
          <p:spPr>
            <a:xfrm>
              <a:off x="-1" y="0"/>
              <a:ext cx="861412" cy="273050"/>
            </a:xfrm>
            <a:prstGeom prst="rect">
              <a:avLst/>
            </a:prstGeom>
            <a:solidFill>
              <a:srgbClr val="BFBFB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ts val="1000"/>
                </a:lnSpc>
              </a:pPr>
              <a:endParaRPr/>
            </a:p>
          </p:txBody>
        </p:sp>
        <p:sp>
          <p:nvSpPr>
            <p:cNvPr id="20" name="191 191 191"/>
            <p:cNvSpPr txBox="1"/>
            <p:nvPr/>
          </p:nvSpPr>
          <p:spPr>
            <a:xfrm>
              <a:off x="-1" y="69850"/>
              <a:ext cx="861412" cy="1333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lnSpc>
                  <a:spcPts val="1000"/>
                </a:lnSpc>
                <a:defRPr sz="1000" b="1">
                  <a:latin typeface="+mj-lt"/>
                  <a:ea typeface="+mj-ea"/>
                  <a:cs typeface="+mj-cs"/>
                  <a:sym typeface="Calibri"/>
                </a:defRPr>
              </a:lvl1pPr>
            </a:lstStyle>
            <a:p>
              <a:r>
                <a:t>191 191 191</a:t>
              </a:r>
            </a:p>
          </p:txBody>
        </p:sp>
      </p:grpSp>
      <p:grpSp>
        <p:nvGrpSpPr>
          <p:cNvPr id="24" name="Rectangle 109 (L)"/>
          <p:cNvGrpSpPr/>
          <p:nvPr/>
        </p:nvGrpSpPr>
        <p:grpSpPr>
          <a:xfrm>
            <a:off x="-1563745" y="3174118"/>
            <a:ext cx="861411" cy="273051"/>
            <a:chOff x="0" y="0"/>
            <a:chExt cx="861410" cy="273050"/>
          </a:xfrm>
        </p:grpSpPr>
        <p:sp>
          <p:nvSpPr>
            <p:cNvPr id="22" name="矩形"/>
            <p:cNvSpPr/>
            <p:nvPr/>
          </p:nvSpPr>
          <p:spPr>
            <a:xfrm>
              <a:off x="-1" y="0"/>
              <a:ext cx="861412" cy="273050"/>
            </a:xfrm>
            <a:prstGeom prst="rect">
              <a:avLst/>
            </a:prstGeom>
            <a:solidFill>
              <a:srgbClr val="D9D9D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ts val="1000"/>
                </a:lnSpc>
              </a:pPr>
              <a:endParaRPr/>
            </a:p>
          </p:txBody>
        </p:sp>
        <p:sp>
          <p:nvSpPr>
            <p:cNvPr id="23" name="217 217 217"/>
            <p:cNvSpPr txBox="1"/>
            <p:nvPr/>
          </p:nvSpPr>
          <p:spPr>
            <a:xfrm>
              <a:off x="-1" y="69850"/>
              <a:ext cx="861412" cy="1333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lnSpc>
                  <a:spcPts val="1000"/>
                </a:lnSpc>
                <a:defRPr sz="1000" b="1">
                  <a:latin typeface="+mj-lt"/>
                  <a:ea typeface="+mj-ea"/>
                  <a:cs typeface="+mj-cs"/>
                  <a:sym typeface="Calibri"/>
                </a:defRPr>
              </a:lvl1pPr>
            </a:lstStyle>
            <a:p>
              <a:r>
                <a:t>217 217 217</a:t>
              </a:r>
            </a:p>
          </p:txBody>
        </p:sp>
      </p:grpSp>
      <p:grpSp>
        <p:nvGrpSpPr>
          <p:cNvPr id="27" name="Rectangle 109 (L)"/>
          <p:cNvGrpSpPr/>
          <p:nvPr/>
        </p:nvGrpSpPr>
        <p:grpSpPr>
          <a:xfrm>
            <a:off x="-1563745" y="1598612"/>
            <a:ext cx="861411" cy="273051"/>
            <a:chOff x="0" y="0"/>
            <a:chExt cx="861410" cy="273050"/>
          </a:xfrm>
        </p:grpSpPr>
        <p:sp>
          <p:nvSpPr>
            <p:cNvPr id="25" name="矩形"/>
            <p:cNvSpPr/>
            <p:nvPr/>
          </p:nvSpPr>
          <p:spPr>
            <a:xfrm>
              <a:off x="-1" y="0"/>
              <a:ext cx="861412" cy="273050"/>
            </a:xfrm>
            <a:prstGeom prst="rect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ts val="1000"/>
                </a:lnSpc>
              </a:pPr>
              <a:endParaRPr/>
            </a:p>
          </p:txBody>
        </p:sp>
        <p:sp>
          <p:nvSpPr>
            <p:cNvPr id="26" name="246 141 138"/>
            <p:cNvSpPr txBox="1"/>
            <p:nvPr/>
          </p:nvSpPr>
          <p:spPr>
            <a:xfrm>
              <a:off x="-1" y="69850"/>
              <a:ext cx="861412" cy="1333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lnSpc>
                  <a:spcPts val="1000"/>
                </a:lnSpc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lvl1pPr>
            </a:lstStyle>
            <a:p>
              <a:r>
                <a:t>246 141 138</a:t>
              </a:r>
            </a:p>
          </p:txBody>
        </p:sp>
      </p:grpSp>
      <p:sp>
        <p:nvSpPr>
          <p:cNvPr id="28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920538" y="6473803"/>
            <a:ext cx="279883" cy="276999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pPr algn="l"/>
            <a:fld id="{86CB4B4D-7CA3-9044-876B-883B54F8677D}" type="slidenum">
              <a:rPr lang="en-US" altLang="zh-CN" smtClean="0"/>
              <a:pPr algn="l"/>
              <a:t>‹#›</a:t>
            </a:fld>
            <a:endParaRPr lang="zh-CN" altLang="en-US" dirty="0"/>
          </a:p>
        </p:txBody>
      </p:sp>
      <p:sp>
        <p:nvSpPr>
          <p:cNvPr id="35" name="正文级别 1…">
            <a:extLst>
              <a:ext uri="{FF2B5EF4-FFF2-40B4-BE49-F238E27FC236}">
                <a16:creationId xmlns:a16="http://schemas.microsoft.com/office/drawing/2014/main" id="{C3D3D4A0-8533-4078-BAD4-DCC2D12A733B}"/>
              </a:ext>
            </a:extLst>
          </p:cNvPr>
          <p:cNvSpPr txBox="1">
            <a:spLocks/>
          </p:cNvSpPr>
          <p:nvPr userDrawn="1"/>
        </p:nvSpPr>
        <p:spPr>
          <a:xfrm>
            <a:off x="909568" y="1789044"/>
            <a:ext cx="10372864" cy="44037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>
            <a:lvl1pPr marL="228600" marR="0" indent="-228600" algn="l" defTabSz="9144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  <a:sym typeface="Arial"/>
              </a:defRPr>
            </a:lvl1pPr>
            <a:lvl2pPr marL="723900" marR="0" indent="-266700" algn="l" defTabSz="9144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  <a:sym typeface="Arial"/>
              </a:defRPr>
            </a:lvl2pPr>
            <a:lvl3pPr marL="1234439" marR="0" indent="-320039" algn="l" defTabSz="9144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  <a:sym typeface="Arial"/>
              </a:defRPr>
            </a:lvl3pPr>
            <a:lvl4pPr marL="1727200" marR="0" indent="-355600" algn="l" defTabSz="9144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  <a:sym typeface="Arial"/>
              </a:defRPr>
            </a:lvl4pPr>
            <a:lvl5pPr marL="2184400" marR="0" indent="-355600" algn="l" defTabSz="9144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  <a:sym typeface="Arial"/>
              </a:defRPr>
            </a:lvl5pPr>
            <a:lvl6pPr marL="2641600" marR="0" indent="-355600" algn="l" defTabSz="9144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6pPr>
            <a:lvl7pPr marL="3098800" marR="0" indent="-355600" algn="l" defTabSz="9144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7pPr>
            <a:lvl8pPr marL="3556000" marR="0" indent="-355600" algn="l" defTabSz="9144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8pPr>
            <a:lvl9pPr marL="4013200" marR="0" indent="-355600" algn="l" defTabSz="9144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hangingPunct="1"/>
            <a:r>
              <a:rPr lang="zh-CN" altLang="en-US" dirty="0"/>
              <a:t>正文级别 </a:t>
            </a:r>
            <a:r>
              <a:rPr lang="en-US" altLang="zh-CN" dirty="0"/>
              <a:t>1</a:t>
            </a:r>
          </a:p>
          <a:p>
            <a:pPr lvl="1" hangingPunct="1"/>
            <a:r>
              <a:rPr lang="zh-CN" altLang="en-US" dirty="0"/>
              <a:t>正文级别 </a:t>
            </a:r>
            <a:r>
              <a:rPr lang="en-US" altLang="zh-CN" dirty="0"/>
              <a:t>2</a:t>
            </a:r>
          </a:p>
          <a:p>
            <a:pPr lvl="2" hangingPunct="1"/>
            <a:r>
              <a:rPr lang="zh-CN" altLang="en-US" dirty="0"/>
              <a:t>正文级别 </a:t>
            </a:r>
            <a:r>
              <a:rPr lang="en-US" altLang="zh-CN" dirty="0"/>
              <a:t>3</a:t>
            </a:r>
          </a:p>
          <a:p>
            <a:pPr lvl="3" hangingPunct="1"/>
            <a:r>
              <a:rPr lang="zh-CN" altLang="en-US" dirty="0"/>
              <a:t>正文级别 </a:t>
            </a:r>
            <a:r>
              <a:rPr lang="en-US" altLang="zh-CN" dirty="0"/>
              <a:t>4</a:t>
            </a:r>
          </a:p>
          <a:p>
            <a:pPr lvl="4" hangingPunct="1"/>
            <a:r>
              <a:rPr lang="zh-CN" altLang="en-US" dirty="0"/>
              <a:t>正文级别 </a:t>
            </a:r>
            <a:r>
              <a:rPr lang="en-US" altLang="zh-CN" dirty="0"/>
              <a:t>5</a:t>
            </a:r>
          </a:p>
        </p:txBody>
      </p:sp>
      <p:sp>
        <p:nvSpPr>
          <p:cNvPr id="36" name="标题文本">
            <a:extLst>
              <a:ext uri="{FF2B5EF4-FFF2-40B4-BE49-F238E27FC236}">
                <a16:creationId xmlns:a16="http://schemas.microsoft.com/office/drawing/2014/main" id="{2282895F-5F0F-436A-AA3E-F9A440A015AE}"/>
              </a:ext>
            </a:extLst>
          </p:cNvPr>
          <p:cNvSpPr txBox="1">
            <a:spLocks/>
          </p:cNvSpPr>
          <p:nvPr userDrawn="1"/>
        </p:nvSpPr>
        <p:spPr>
          <a:xfrm>
            <a:off x="609600" y="0"/>
            <a:ext cx="10972800" cy="16922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ln>
                  <a:noFill/>
                </a:ln>
                <a:solidFill>
                  <a:srgbClr val="EA3C3D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  <a:sym typeface="Arial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hangingPunct="1"/>
            <a:r>
              <a:rPr lang="zh-CN" altLang="en-US"/>
              <a:t>标题文本</a:t>
            </a:r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62" r:id="rId2"/>
    <p:sldLayoutId id="2147483661" r:id="rId3"/>
    <p:sldLayoutId id="2147483663" r:id="rId4"/>
  </p:sldLayoutIdLst>
  <p:transition spd="med"/>
  <p:hf hdr="0" ftr="0" dt="0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ln>
            <a:noFill/>
          </a:ln>
          <a:solidFill>
            <a:srgbClr val="EA3C3D"/>
          </a:solidFill>
          <a:uFillTx/>
          <a:latin typeface="微软雅黑" panose="020B0503020204020204" pitchFamily="34" charset="-122"/>
          <a:ea typeface="微软雅黑" panose="020B0503020204020204" pitchFamily="34" charset="-122"/>
          <a:cs typeface="Arial"/>
          <a:sym typeface="Arial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9pPr>
    </p:titleStyle>
    <p:bodyStyle>
      <a:lvl1pPr marL="228600" marR="0" indent="-228600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微软雅黑" panose="020B0503020204020204" pitchFamily="34" charset="-122"/>
          <a:ea typeface="微软雅黑" panose="020B0503020204020204" pitchFamily="34" charset="-122"/>
          <a:cs typeface="Arial"/>
          <a:sym typeface="Arial"/>
        </a:defRPr>
      </a:lvl1pPr>
      <a:lvl2pPr marL="723900" marR="0" indent="-266700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微软雅黑" panose="020B0503020204020204" pitchFamily="34" charset="-122"/>
          <a:ea typeface="微软雅黑" panose="020B0503020204020204" pitchFamily="34" charset="-122"/>
          <a:cs typeface="Arial"/>
          <a:sym typeface="Arial"/>
        </a:defRPr>
      </a:lvl2pPr>
      <a:lvl3pPr marL="1234439" marR="0" indent="-320039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微软雅黑" panose="020B0503020204020204" pitchFamily="34" charset="-122"/>
          <a:ea typeface="微软雅黑" panose="020B0503020204020204" pitchFamily="34" charset="-122"/>
          <a:cs typeface="Arial"/>
          <a:sym typeface="Arial"/>
        </a:defRPr>
      </a:lvl3pPr>
      <a:lvl4pPr marL="1727200" marR="0" indent="-355600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微软雅黑" panose="020B0503020204020204" pitchFamily="34" charset="-122"/>
          <a:ea typeface="微软雅黑" panose="020B0503020204020204" pitchFamily="34" charset="-122"/>
          <a:cs typeface="Arial"/>
          <a:sym typeface="Arial"/>
        </a:defRPr>
      </a:lvl4pPr>
      <a:lvl5pPr marL="2184400" marR="0" indent="-355600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微软雅黑" panose="020B0503020204020204" pitchFamily="34" charset="-122"/>
          <a:ea typeface="微软雅黑" panose="020B0503020204020204" pitchFamily="34" charset="-122"/>
          <a:cs typeface="Arial"/>
          <a:sym typeface="Arial"/>
        </a:defRPr>
      </a:lvl5pPr>
      <a:lvl6pPr marL="2641600" marR="0" indent="-355600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6pPr>
      <a:lvl7pPr marL="3098800" marR="0" indent="-355600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7pPr>
      <a:lvl8pPr marL="3556000" marR="0" indent="-355600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8pPr>
      <a:lvl9pPr marL="4013200" marR="0" indent="-355600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3840">
          <p15:clr>
            <a:srgbClr val="F26B43"/>
          </p15:clr>
        </p15:guide>
        <p15:guide id="2" pos="211">
          <p15:clr>
            <a:srgbClr val="F26B43"/>
          </p15:clr>
        </p15:guide>
        <p15:guide id="3" pos="7469" userDrawn="1">
          <p15:clr>
            <a:srgbClr val="F26B43"/>
          </p15:clr>
        </p15:guide>
        <p15:guide id="4" orient="horz" pos="2160">
          <p15:clr>
            <a:srgbClr val="F26B43"/>
          </p15:clr>
        </p15:guide>
        <p15:guide id="5" orient="horz" pos="96">
          <p15:clr>
            <a:srgbClr val="F26B43"/>
          </p15:clr>
        </p15:guide>
        <p15:guide id="6" orient="horz" pos="4042" userDrawn="1">
          <p15:clr>
            <a:srgbClr val="F26B43"/>
          </p15:clr>
        </p15:guide>
        <p15:guide id="7" orient="horz" pos="436">
          <p15:clr>
            <a:srgbClr val="F26B43"/>
          </p15:clr>
        </p15:guide>
        <p15:guide id="8" orient="horz" pos="73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4.png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5.png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hyperlink" Target="https://arxiv.org/pdf/1506.01497.pdf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hyperlink" Target="https://arxiv.org/pdf/1506.01497.pdf" TargetMode="Externa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mdegroot/ssd.pytorch/blob/master/demo/demo.ipynb" TargetMode="External"/><Relationship Id="rId2" Type="http://schemas.openxmlformats.org/officeDocument/2006/relationships/hyperlink" Target="https://github.com/hli2020/object_detection#testing-ssd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blog.paperspace.com/how-to-implement-a-yolo-object-detector-in-pytorch/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li2020/feature_intertwiner/blob/master/lib/layers.py#L664" TargetMode="Externa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hyperlink" Target="https://github.com/vdumoulin/conv_arithmetic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pytorch.org/docs/stable/nn.html#torch.nn.Conv2d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bitbucket.org/deeplab/deeplab-public/src/master/" TargetMode="External"/><Relationship Id="rId2" Type="http://schemas.openxmlformats.org/officeDocument/2006/relationships/hyperlink" Target="https://arxiv.org/pdf/1412.7062.pdf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liangchiehchen.com/projects/DeepLab.html" TargetMode="External"/><Relationship Id="rId5" Type="http://schemas.openxmlformats.org/officeDocument/2006/relationships/hyperlink" Target="https://arxiv.org/pdf/1706.05587.pdf" TargetMode="External"/><Relationship Id="rId4" Type="http://schemas.openxmlformats.org/officeDocument/2006/relationships/hyperlink" Target="https://bitbucket.org/aquariusjay/deeplab-public-ver2/src/master/" TargetMode="Externa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64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12" Type="http://schemas.openxmlformats.org/officeDocument/2006/relationships/image" Target="../media/image63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7.png"/><Relationship Id="rId11" Type="http://schemas.openxmlformats.org/officeDocument/2006/relationships/image" Target="../media/image62.png"/><Relationship Id="rId5" Type="http://schemas.openxmlformats.org/officeDocument/2006/relationships/image" Target="../media/image56.png"/><Relationship Id="rId10" Type="http://schemas.openxmlformats.org/officeDocument/2006/relationships/image" Target="../media/image61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Relationship Id="rId14" Type="http://schemas.openxmlformats.org/officeDocument/2006/relationships/image" Target="../media/image65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64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12" Type="http://schemas.openxmlformats.org/officeDocument/2006/relationships/image" Target="../media/image63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7.png"/><Relationship Id="rId11" Type="http://schemas.openxmlformats.org/officeDocument/2006/relationships/image" Target="../media/image62.png"/><Relationship Id="rId5" Type="http://schemas.openxmlformats.org/officeDocument/2006/relationships/image" Target="../media/image56.png"/><Relationship Id="rId10" Type="http://schemas.openxmlformats.org/officeDocument/2006/relationships/image" Target="../media/image61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Relationship Id="rId14" Type="http://schemas.openxmlformats.org/officeDocument/2006/relationships/image" Target="../media/image65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g"/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2.jpg"/><Relationship Id="rId4" Type="http://schemas.openxmlformats.org/officeDocument/2006/relationships/image" Target="../media/image71.jp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807.11590.pdf" TargetMode="External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hyperlink" Target="https://arxiv.org/pdf/1807.11590.pdf" TargetMode="Externa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hyperlink" Target="mailto:lihongyang@senseauto.com" TargetMode="Externa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zhihu.com/question/67472285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15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A372EAB-EA1D-CC4B-92A1-5CF5A25C829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38200" y="4005943"/>
            <a:ext cx="10515600" cy="2004240"/>
          </a:xfrm>
        </p:spPr>
        <p:txBody>
          <a:bodyPr anchor="t"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dirty="0"/>
              <a:t>Dr. Li </a:t>
            </a:r>
            <a:r>
              <a:rPr kumimoji="1" lang="en-US" altLang="zh-CN" dirty="0" err="1"/>
              <a:t>Hongyang</a:t>
            </a:r>
            <a:endParaRPr kumimoji="1" lang="en-US" altLang="zh-CN" dirty="0"/>
          </a:p>
          <a:p>
            <a:pPr>
              <a:lnSpc>
                <a:spcPct val="150000"/>
              </a:lnSpc>
            </a:pPr>
            <a:fld id="{DC5F0707-A509-4EB1-A6CE-BE89996C3EDB}" type="datetime2">
              <a:rPr kumimoji="1" lang="en-US" altLang="zh-CN" smtClean="0"/>
              <a:pPr>
                <a:lnSpc>
                  <a:spcPct val="150000"/>
                </a:lnSpc>
              </a:pPr>
              <a:t>Friday, April 9, 2021</a:t>
            </a:fld>
            <a:endParaRPr kumimoji="1" lang="en-US" altLang="zh-CN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4EB7F7A-7692-486B-AD7C-901EC9926380}"/>
              </a:ext>
            </a:extLst>
          </p:cNvPr>
          <p:cNvSpPr txBox="1"/>
          <p:nvPr/>
        </p:nvSpPr>
        <p:spPr>
          <a:xfrm>
            <a:off x="3640024" y="246443"/>
            <a:ext cx="4911952" cy="83356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 typeface="Arial"/>
              <a:buNone/>
              <a:tabLst/>
              <a:defRPr/>
            </a:pPr>
            <a:r>
              <a:rPr kumimoji="1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</a:rPr>
              <a:t>Advanced Computer Vision</a:t>
            </a:r>
          </a:p>
          <a:p>
            <a:pPr hangingPunct="1">
              <a:spcBef>
                <a:spcPts val="500"/>
              </a:spcBef>
              <a:buSzPct val="100000"/>
              <a:defRPr/>
            </a:pPr>
            <a:r>
              <a:rPr kumimoji="1" lang="en-US" altLang="zh-CN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</a:rPr>
              <a:t>THU×SENSETIME – 80231202</a:t>
            </a:r>
          </a:p>
        </p:txBody>
      </p:sp>
      <p:sp>
        <p:nvSpPr>
          <p:cNvPr id="5" name="文本占位符 1">
            <a:extLst>
              <a:ext uri="{FF2B5EF4-FFF2-40B4-BE49-F238E27FC236}">
                <a16:creationId xmlns:a16="http://schemas.microsoft.com/office/drawing/2014/main" id="{6F0A21C6-E57A-4FD5-AFD3-47165A11968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578429"/>
            <a:ext cx="10515599" cy="1850571"/>
          </a:xfrm>
        </p:spPr>
        <p:txBody>
          <a:bodyPr/>
          <a:lstStyle/>
          <a:p>
            <a:pPr>
              <a:spcBef>
                <a:spcPts val="0"/>
              </a:spcBef>
              <a:spcAft>
                <a:spcPts val="2400"/>
              </a:spcAft>
            </a:pPr>
            <a:r>
              <a:rPr kumimoji="1" lang="en-US" altLang="zh-CN" sz="2800" dirty="0"/>
              <a:t>Chapter 2 - Section 8</a:t>
            </a:r>
          </a:p>
          <a:p>
            <a:r>
              <a:rPr kumimoji="1" lang="en-US" altLang="zh-CN" sz="4400" dirty="0"/>
              <a:t>Recap and Image Segmentation</a:t>
            </a:r>
          </a:p>
        </p:txBody>
      </p:sp>
      <p:sp>
        <p:nvSpPr>
          <p:cNvPr id="6" name="文本占位符 2">
            <a:extLst>
              <a:ext uri="{FF2B5EF4-FFF2-40B4-BE49-F238E27FC236}">
                <a16:creationId xmlns:a16="http://schemas.microsoft.com/office/drawing/2014/main" id="{5A1CBBE3-98E4-45F5-84FA-23DDDF4B94C8}"/>
              </a:ext>
            </a:extLst>
          </p:cNvPr>
          <p:cNvSpPr txBox="1">
            <a:spLocks/>
          </p:cNvSpPr>
          <p:nvPr/>
        </p:nvSpPr>
        <p:spPr>
          <a:xfrm>
            <a:off x="838199" y="5910943"/>
            <a:ext cx="10515600" cy="47080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marR="0" indent="0" algn="l" defTabSz="9144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 typeface="Arial" panose="020B0604020202090204"/>
              <a:buNone/>
              <a:defRPr sz="24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/>
                <a:sym typeface="Arial" panose="020B0604020202090204"/>
              </a:defRPr>
            </a:lvl1pPr>
            <a:lvl2pPr marL="723900" marR="0" indent="-266700" algn="l" defTabSz="9144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0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/>
                <a:sym typeface="Arial" panose="020B0604020202090204"/>
              </a:defRPr>
            </a:lvl2pPr>
            <a:lvl3pPr marL="1234440" marR="0" indent="-320040" algn="l" defTabSz="9144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1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/>
                <a:sym typeface="Arial" panose="020B0604020202090204"/>
              </a:defRPr>
            </a:lvl3pPr>
            <a:lvl4pPr marL="1727200" marR="0" indent="-355600" algn="l" defTabSz="9144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16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/>
                <a:sym typeface="Arial" panose="020B0604020202090204"/>
              </a:defRPr>
            </a:lvl4pPr>
            <a:lvl5pPr marL="2184400" marR="0" indent="-355600" algn="l" defTabSz="9144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16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/>
                <a:sym typeface="Arial" panose="020B0604020202090204"/>
              </a:defRPr>
            </a:lvl5pPr>
            <a:lvl6pPr marL="2641600" marR="0" indent="-355600" algn="l" defTabSz="9144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6pPr>
            <a:lvl7pPr marL="3098800" marR="0" indent="-355600" algn="l" defTabSz="9144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7pPr>
            <a:lvl8pPr marL="3556000" marR="0" indent="-355600" algn="l" defTabSz="9144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8pPr>
            <a:lvl9pPr marL="4013200" marR="0" indent="-355600" algn="l" defTabSz="9144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9pPr>
          </a:lstStyle>
          <a:p>
            <a:pPr hangingPunct="1">
              <a:lnSpc>
                <a:spcPct val="150000"/>
              </a:lnSpc>
            </a:pPr>
            <a:r>
              <a:rPr kumimoji="1" lang="en-US" altLang="zh-CN" sz="1400" dirty="0"/>
              <a:t>Partial credit by : Wang Cheng</a:t>
            </a:r>
          </a:p>
        </p:txBody>
      </p:sp>
    </p:spTree>
    <p:extLst>
      <p:ext uri="{BB962C8B-B14F-4D97-AF65-F5344CB8AC3E}">
        <p14:creationId xmlns:p14="http://schemas.microsoft.com/office/powerpoint/2010/main" val="22484074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E955F39-E350-4A8F-8C9A-360C04A0C27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zh-CN" dirty="0"/>
              <a:t>Pseudo-Labelling</a:t>
            </a:r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3AFD27FD-8C4C-40C6-80BF-3CCD5B69E952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pPr marL="342900" indent="-342900">
              <a:lnSpc>
                <a:spcPct val="12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zh-CN" sz="2400" dirty="0" err="1"/>
              <a:t>MixMatch</a:t>
            </a:r>
            <a:r>
              <a:rPr lang="en-US" altLang="zh-CN" sz="2400" dirty="0"/>
              <a:t>: A Holistic Approach to Semi-Supervised Learning</a:t>
            </a:r>
          </a:p>
          <a:p>
            <a:pPr marL="800100" lvl="1" indent="-342900">
              <a:lnSpc>
                <a:spcPct val="12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zh-CN" sz="2200" dirty="0"/>
              <a:t>Stochastic data augmentation is applied to an unlabeled image K times</a:t>
            </a:r>
          </a:p>
          <a:p>
            <a:pPr marL="800100" lvl="1" indent="-342900">
              <a:lnSpc>
                <a:spcPct val="12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zh-CN" sz="2200" dirty="0"/>
              <a:t> The average of these K predictions is “sharpened” by adjusting the distribution’s temperature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7BAA864-93A1-49BC-9A4E-955C37F595FF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1C93FE00-0B4C-AF40-8F57-0F2E12FDE392}" type="slidenum">
              <a:rPr kumimoji="1" lang="zh-CN" altLang="en-US" smtClean="0"/>
              <a:pPr/>
              <a:t>10</a:t>
            </a:fld>
            <a:endParaRPr kumimoji="1" lang="zh-CN" altLang="en-US" dirty="0"/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A41E3022-B282-3043-BB4C-98E0B6F36E95}"/>
              </a:ext>
            </a:extLst>
          </p:cNvPr>
          <p:cNvSpPr/>
          <p:nvPr/>
        </p:nvSpPr>
        <p:spPr>
          <a:xfrm>
            <a:off x="351071" y="6123292"/>
            <a:ext cx="11781456" cy="261610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pPr lvl="0" defTabSz="457200" hangingPunct="1">
              <a:defRPr/>
            </a:pPr>
            <a:r>
              <a:rPr lang="en-US" altLang="zh-CN" sz="1100" kern="1200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Berthelot D, </a:t>
            </a:r>
            <a:r>
              <a:rPr lang="en-US" altLang="zh-CN" sz="1100" kern="1200" dirty="0" err="1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Carlini</a:t>
            </a:r>
            <a:r>
              <a:rPr lang="en-US" altLang="zh-CN" sz="1100" kern="1200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N, Goodfellow I, </a:t>
            </a:r>
            <a:r>
              <a:rPr lang="en-US" altLang="zh-CN" sz="1100" kern="1200" dirty="0" err="1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Papernot</a:t>
            </a:r>
            <a:r>
              <a:rPr lang="en-US" altLang="zh-CN" sz="1100" kern="1200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N, Oliver A, </a:t>
            </a:r>
            <a:r>
              <a:rPr lang="en-US" altLang="zh-CN" sz="1100" kern="1200" dirty="0" err="1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Raffel</a:t>
            </a:r>
            <a:r>
              <a:rPr lang="en-US" altLang="zh-CN" sz="1100" kern="1200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C. </a:t>
            </a:r>
            <a:r>
              <a:rPr lang="en-US" altLang="zh-CN" sz="1100" kern="1200" dirty="0" err="1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Mixmatch</a:t>
            </a:r>
            <a:r>
              <a:rPr lang="en-US" altLang="zh-CN" sz="1100" kern="1200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 A holistic approach to semi-supervised learning. </a:t>
            </a:r>
            <a:r>
              <a:rPr lang="en-US" altLang="zh-CN" sz="1100" kern="1200" dirty="0" err="1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arXiv</a:t>
            </a:r>
            <a:r>
              <a:rPr lang="en-US" altLang="zh-CN" sz="1100" kern="1200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preprint arXiv:1905.02249. 2019 May 6.</a:t>
            </a:r>
            <a:endParaRPr lang="en-AU" altLang="zh-CN" sz="1100" kern="1200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B8CBB9E-D13F-3843-BAE4-021D4F8164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838" y="3538671"/>
            <a:ext cx="10485921" cy="2158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2433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E955F39-E350-4A8F-8C9A-360C04A0C27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zh-CN" dirty="0"/>
              <a:t>Pseudo-Labelling</a:t>
            </a:r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3AFD27FD-8C4C-40C6-80BF-3CCD5B69E952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pPr marL="342900" indent="-342900">
              <a:lnSpc>
                <a:spcPct val="12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zh-CN" sz="2400" dirty="0" err="1"/>
              <a:t>MixMatch</a:t>
            </a:r>
            <a:r>
              <a:rPr lang="en-US" altLang="zh-CN" sz="2400" dirty="0"/>
              <a:t>: A Holistic Approach to Semi-Supervised Learning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7BAA864-93A1-49BC-9A4E-955C37F595FF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1C93FE00-0B4C-AF40-8F57-0F2E12FDE392}" type="slidenum">
              <a:rPr kumimoji="1" lang="zh-CN" altLang="en-US" smtClean="0"/>
              <a:pPr/>
              <a:t>11</a:t>
            </a:fld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90343CC-8748-1F44-A3FE-3629948D09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7415" y="1844252"/>
            <a:ext cx="9513277" cy="4409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5219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E955F39-E350-4A8F-8C9A-360C04A0C27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zh-CN" dirty="0"/>
              <a:t>Pseudo-Labelling</a:t>
            </a:r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3AFD27FD-8C4C-40C6-80BF-3CCD5B69E952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pPr marL="342900" indent="-342900">
              <a:lnSpc>
                <a:spcPct val="12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zh-CN" sz="2400" dirty="0" err="1"/>
              <a:t>ReMixMatch</a:t>
            </a:r>
            <a:r>
              <a:rPr lang="en-US" altLang="zh-CN" sz="2400" dirty="0"/>
              <a:t>: Semi-Supervised Learning with Distribution Matching and Augmentation Anchoring</a:t>
            </a:r>
          </a:p>
          <a:p>
            <a:pPr marL="800100" lvl="1" indent="-342900">
              <a:lnSpc>
                <a:spcPct val="12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zh-CN" sz="2200" dirty="0"/>
              <a:t>Improved</a:t>
            </a:r>
            <a:r>
              <a:rPr lang="zh-CN" altLang="en-US" sz="2200" dirty="0"/>
              <a:t> </a:t>
            </a:r>
            <a:r>
              <a:rPr lang="en-US" altLang="zh-CN" sz="2200" dirty="0"/>
              <a:t>version</a:t>
            </a:r>
            <a:r>
              <a:rPr lang="zh-CN" altLang="en-US" sz="2200" dirty="0"/>
              <a:t> </a:t>
            </a:r>
            <a:r>
              <a:rPr lang="en-US" altLang="zh-CN" sz="2200" dirty="0"/>
              <a:t>of</a:t>
            </a:r>
            <a:r>
              <a:rPr lang="zh-CN" altLang="en-US" sz="2200" dirty="0"/>
              <a:t> </a:t>
            </a:r>
            <a:r>
              <a:rPr lang="en-US" altLang="zh-CN" sz="2200" dirty="0" err="1"/>
              <a:t>MixMatch</a:t>
            </a:r>
            <a:endParaRPr lang="en-US" altLang="zh-CN" sz="2200" dirty="0"/>
          </a:p>
          <a:p>
            <a:pPr marL="800100" lvl="1" indent="-342900">
              <a:lnSpc>
                <a:spcPct val="12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zh-CN" sz="2200" dirty="0"/>
              <a:t>Distribution Alignment</a:t>
            </a:r>
            <a:r>
              <a:rPr lang="zh-CN" altLang="en-US" sz="2200" dirty="0"/>
              <a:t> </a:t>
            </a:r>
            <a:r>
              <a:rPr lang="en-US" altLang="zh-CN" sz="2200" dirty="0"/>
              <a:t>(left)</a:t>
            </a:r>
            <a:r>
              <a:rPr lang="zh-CN" altLang="en-US" sz="2200" dirty="0"/>
              <a:t> </a:t>
            </a:r>
            <a:r>
              <a:rPr lang="en-US" altLang="zh-CN" sz="2200" dirty="0"/>
              <a:t>and</a:t>
            </a:r>
            <a:r>
              <a:rPr lang="zh-CN" altLang="en-US" sz="2200" dirty="0"/>
              <a:t> </a:t>
            </a:r>
            <a:r>
              <a:rPr lang="en-US" altLang="zh-CN" sz="2200" dirty="0"/>
              <a:t>Augmentation Anchor</a:t>
            </a:r>
            <a:r>
              <a:rPr lang="zh-CN" altLang="en-US" sz="2200" dirty="0"/>
              <a:t> </a:t>
            </a:r>
            <a:r>
              <a:rPr lang="en-US" altLang="zh-CN" sz="2200" dirty="0"/>
              <a:t>(right)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7BAA864-93A1-49BC-9A4E-955C37F595FF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1C93FE00-0B4C-AF40-8F57-0F2E12FDE392}" type="slidenum">
              <a:rPr kumimoji="1" lang="zh-CN" altLang="en-US" smtClean="0"/>
              <a:pPr/>
              <a:t>12</a:t>
            </a:fld>
            <a:endParaRPr kumimoji="1" lang="zh-CN" altLang="en-US" dirty="0"/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A41E3022-B282-3043-BB4C-98E0B6F36E95}"/>
              </a:ext>
            </a:extLst>
          </p:cNvPr>
          <p:cNvSpPr/>
          <p:nvPr/>
        </p:nvSpPr>
        <p:spPr>
          <a:xfrm>
            <a:off x="351071" y="6123292"/>
            <a:ext cx="11781456" cy="261610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pPr lvl="0" defTabSz="457200" hangingPunct="1">
              <a:defRPr/>
            </a:pPr>
            <a:r>
              <a:rPr lang="en-US" altLang="zh-CN" sz="1100" kern="1200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Berthelot D, </a:t>
            </a:r>
            <a:r>
              <a:rPr lang="en-US" altLang="zh-CN" sz="1100" kern="1200" dirty="0" err="1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Carlini</a:t>
            </a:r>
            <a:r>
              <a:rPr lang="en-US" altLang="zh-CN" sz="1100" kern="1200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N,</a:t>
            </a:r>
            <a:r>
              <a:rPr lang="zh-CN" altLang="en-US" sz="1100" kern="1200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100" kern="1200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et</a:t>
            </a:r>
            <a:r>
              <a:rPr lang="zh-CN" altLang="en-US" sz="1100" kern="1200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100" kern="1200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al. </a:t>
            </a:r>
            <a:r>
              <a:rPr lang="en-US" altLang="zh-CN" sz="1100" kern="1200" dirty="0" err="1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Remixmatch</a:t>
            </a:r>
            <a:r>
              <a:rPr lang="en-US" altLang="zh-CN" sz="1100" kern="1200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 Semi-supervised learning with distribution alignment and augmentation anchoring. </a:t>
            </a:r>
            <a:r>
              <a:rPr lang="en-US" altLang="zh-CN" sz="1100" kern="1200" dirty="0" err="1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arXiv</a:t>
            </a:r>
            <a:r>
              <a:rPr lang="en-US" altLang="zh-CN" sz="1100" kern="1200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preprint arXiv:1911.09785. 2019 Nov 21.</a:t>
            </a:r>
            <a:endParaRPr lang="en-AU" altLang="zh-CN" sz="1100" kern="1200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7E04B81-45B3-284E-ABB7-0DDAEFE62E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709" y="3429628"/>
            <a:ext cx="8870581" cy="2267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2423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E955F39-E350-4A8F-8C9A-360C04A0C27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zh-CN" dirty="0"/>
              <a:t>Pseudo-Labelling</a:t>
            </a:r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3AFD27FD-8C4C-40C6-80BF-3CCD5B69E952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pPr marL="342900" indent="-342900">
              <a:lnSpc>
                <a:spcPct val="12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zh-CN" sz="2200" dirty="0" err="1"/>
              <a:t>FixMatch</a:t>
            </a:r>
            <a:r>
              <a:rPr lang="en-US" altLang="zh-CN" sz="2200" dirty="0"/>
              <a:t>: Simplifying Semi-Supervised Learning with Consistency and Confidence</a:t>
            </a:r>
          </a:p>
          <a:p>
            <a:pPr marL="800100" lvl="1" indent="-342900">
              <a:lnSpc>
                <a:spcPct val="12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zh-CN" sz="2200" dirty="0"/>
              <a:t>Combination of Consistency regularization and pseudo-labeling</a:t>
            </a:r>
            <a:r>
              <a:rPr lang="en-US" altLang="zh-CN" sz="2000" dirty="0"/>
              <a:t>.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7BAA864-93A1-49BC-9A4E-955C37F595FF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1C93FE00-0B4C-AF40-8F57-0F2E12FDE392}" type="slidenum">
              <a:rPr kumimoji="1" lang="zh-CN" altLang="en-US" smtClean="0"/>
              <a:pPr/>
              <a:t>13</a:t>
            </a:fld>
            <a:endParaRPr kumimoji="1" lang="zh-CN" altLang="en-US" dirty="0"/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A41E3022-B282-3043-BB4C-98E0B6F36E95}"/>
              </a:ext>
            </a:extLst>
          </p:cNvPr>
          <p:cNvSpPr/>
          <p:nvPr/>
        </p:nvSpPr>
        <p:spPr>
          <a:xfrm>
            <a:off x="351071" y="6123292"/>
            <a:ext cx="11781456" cy="261610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pPr lvl="0" defTabSz="457200" hangingPunct="1">
              <a:defRPr/>
            </a:pPr>
            <a:r>
              <a:rPr lang="en-US" altLang="zh-CN" sz="1100" kern="1200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Sohn K, Berthelot D, et</a:t>
            </a:r>
            <a:r>
              <a:rPr lang="zh-CN" altLang="en-US" sz="1100" kern="1200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100" kern="1200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al. </a:t>
            </a:r>
            <a:r>
              <a:rPr lang="en-US" altLang="zh-CN" sz="1100" kern="1200" dirty="0" err="1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Fixmatch</a:t>
            </a:r>
            <a:r>
              <a:rPr lang="en-US" altLang="zh-CN" sz="1100" kern="1200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 Simplifying semi-supervised learning with consistency and confidence. </a:t>
            </a:r>
            <a:r>
              <a:rPr lang="en-US" altLang="zh-CN" sz="1100" kern="1200" dirty="0" err="1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arXiv</a:t>
            </a:r>
            <a:r>
              <a:rPr lang="en-US" altLang="zh-CN" sz="1100" kern="1200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preprint arXiv:2001.07685. 2020 Jan 21.</a:t>
            </a:r>
            <a:endParaRPr lang="en-AU" altLang="zh-CN" sz="1100" kern="1200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91FD01F-C02C-CB49-94CB-598E0D82D2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8642" y="2715572"/>
            <a:ext cx="8590824" cy="3240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0100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E955F39-E350-4A8F-8C9A-360C04A0C27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zh-CN" dirty="0"/>
              <a:t>Pseudo-Labelling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3AFD27FD-8C4C-40C6-80BF-3CCD5B69E952}"/>
                  </a:ext>
                </a:extLst>
              </p:cNvPr>
              <p:cNvSpPr>
                <a:spLocks noGrp="1"/>
              </p:cNvSpPr>
              <p:nvPr>
                <p:ph sz="quarter" idx="17"/>
              </p:nvPr>
            </p:nvSpPr>
            <p:spPr/>
            <p:txBody>
              <a:bodyPr/>
              <a:lstStyle/>
              <a:p>
                <a:pPr marL="342900" indent="-342900">
                  <a:lnSpc>
                    <a:spcPct val="120000"/>
                  </a:lnSpc>
                  <a:spcBef>
                    <a:spcPts val="1200"/>
                  </a:spcBef>
                  <a:buFont typeface="Arial" panose="020B0604020202020204" pitchFamily="34" charset="0"/>
                  <a:buChar char="•"/>
                </a:pPr>
                <a:r>
                  <a:rPr lang="en-US" altLang="zh-CN" sz="2200" dirty="0"/>
                  <a:t>FixMatch: Simplifying Semi-Supervised Learning with Consistency and Confidence</a:t>
                </a:r>
              </a:p>
              <a:p>
                <a:pPr marL="800100" lvl="1" indent="-342900">
                  <a:lnSpc>
                    <a:spcPct val="120000"/>
                  </a:lnSpc>
                  <a:spcBef>
                    <a:spcPts val="1200"/>
                  </a:spcBef>
                  <a:buFont typeface="Arial" panose="020B0604020202020204" pitchFamily="34" charset="0"/>
                  <a:buChar char="•"/>
                </a:pPr>
                <a:r>
                  <a:rPr lang="en-US" altLang="zh-CN" sz="2000" dirty="0" err="1"/>
                  <a:t>FixMatch</a:t>
                </a:r>
                <a:r>
                  <a:rPr lang="en-US" altLang="zh-CN" sz="2000" dirty="0"/>
                  <a:t> consists of two loss terms: a supervised loss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altLang="zh-CN" sz="2000" dirty="0"/>
                  <a:t> and an unsupervised loss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endParaRPr lang="en-US" altLang="zh-CN" sz="2000" dirty="0"/>
              </a:p>
              <a:p>
                <a:pPr marL="800100" lvl="1" indent="-342900">
                  <a:lnSpc>
                    <a:spcPct val="120000"/>
                  </a:lnSpc>
                  <a:spcBef>
                    <a:spcPts val="120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altLang="zh-CN" sz="20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2000" dirty="0"/>
                  <a:t> </a:t>
                </a:r>
                <a:r>
                  <a:rPr lang="en-US" altLang="zh-CN" sz="2000" dirty="0"/>
                  <a:t>is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the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standard cross-entropy loss</a:t>
                </a:r>
              </a:p>
              <a:p>
                <a:pPr lvl="1">
                  <a:lnSpc>
                    <a:spcPct val="120000"/>
                  </a:lnSpc>
                  <a:spcBef>
                    <a:spcPts val="1200"/>
                  </a:spcBef>
                </a:pPr>
                <a:endParaRPr lang="en-US" altLang="zh-CN" sz="2000" dirty="0"/>
              </a:p>
              <a:p>
                <a:pPr lvl="1">
                  <a:lnSpc>
                    <a:spcPct val="120000"/>
                  </a:lnSpc>
                  <a:spcBef>
                    <a:spcPts val="1200"/>
                  </a:spcBef>
                </a:pPr>
                <a:endParaRPr lang="en-US" altLang="zh-CN" sz="2000" dirty="0"/>
              </a:p>
              <a:p>
                <a:pPr marL="800100" lvl="1" indent="-342900">
                  <a:lnSpc>
                    <a:spcPct val="120000"/>
                  </a:lnSpc>
                  <a:spcBef>
                    <a:spcPts val="1200"/>
                  </a:spcBef>
                  <a:buFont typeface="Arial" panose="020B0604020202020204" pitchFamily="34" charset="0"/>
                  <a:buChar char="•"/>
                </a:pPr>
                <a:r>
                  <a:rPr lang="en-US" altLang="zh-CN" sz="2000" dirty="0"/>
                  <a:t>Convert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the prediction on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the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weakly-augmented image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to a one-hot pseudo-label</a:t>
                </a:r>
              </a:p>
              <a:p>
                <a:pPr marL="800100" lvl="1" indent="-342900">
                  <a:lnSpc>
                    <a:spcPct val="120000"/>
                  </a:lnSpc>
                  <a:spcBef>
                    <a:spcPts val="120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zh-CN" altLang="en-US" sz="2000" dirty="0"/>
                  <a:t> </a:t>
                </a:r>
                <a:r>
                  <a:rPr lang="en-US" altLang="zh-CN" sz="2000" dirty="0"/>
                  <a:t>is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the cross-entropy loss against the model’s output for the strongly-augmented image</a:t>
                </a:r>
              </a:p>
            </p:txBody>
          </p:sp>
        </mc:Choice>
        <mc:Fallback xmlns="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3AFD27FD-8C4C-40C6-80BF-3CCD5B69E9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7"/>
              </p:nvPr>
            </p:nvSpPr>
            <p:spPr>
              <a:blipFill>
                <a:blip r:embed="rId3"/>
                <a:stretch>
                  <a:fillRect l="-551" r="-33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7BAA864-93A1-49BC-9A4E-955C37F595FF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1C93FE00-0B4C-AF40-8F57-0F2E12FDE392}" type="slidenum">
              <a:rPr kumimoji="1" lang="zh-CN" altLang="en-US" smtClean="0"/>
              <a:pPr/>
              <a:t>14</a:t>
            </a:fld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323F0D0-3FDD-3A40-BC94-BEA30E14FC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0470" y="2785524"/>
            <a:ext cx="3511059" cy="87312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CA89DE5-97B9-FD47-B210-A0783690F1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70351" y="5104321"/>
            <a:ext cx="5651297" cy="873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2865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E955F39-E350-4A8F-8C9A-360C04A0C27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zh-CN" dirty="0"/>
              <a:t>Recap: Image Detection</a:t>
            </a:r>
            <a:endParaRPr lang="zh-CN" altLang="en-US" dirty="0"/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3AFD27FD-8C4C-40C6-80BF-3CCD5B69E952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51072" y="1160464"/>
            <a:ext cx="6235995" cy="793994"/>
          </a:xfrm>
        </p:spPr>
        <p:txBody>
          <a:bodyPr/>
          <a:lstStyle/>
          <a:p>
            <a:pPr marL="342900" indent="-342900">
              <a:lnSpc>
                <a:spcPct val="12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chemeClr val="accent1">
                    <a:lumMod val="75000"/>
                  </a:schemeClr>
                </a:solidFill>
              </a:rPr>
              <a:t>Two stage </a:t>
            </a:r>
            <a:r>
              <a:rPr lang="en-US" altLang="zh-CN" dirty="0"/>
              <a:t>vs One-stage pipeline</a:t>
            </a:r>
            <a:endParaRPr lang="en-US" altLang="zh-CN" sz="24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7BAA864-93A1-49BC-9A4E-955C37F595FF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1C93FE00-0B4C-AF40-8F57-0F2E12FDE392}" type="slidenum">
              <a:rPr kumimoji="1" lang="zh-CN" altLang="en-US" smtClean="0"/>
              <a:pPr/>
              <a:t>15</a:t>
            </a:fld>
            <a:endParaRPr kumimoji="1" lang="zh-CN" altLang="en-US" dirty="0"/>
          </a:p>
        </p:txBody>
      </p:sp>
      <p:pic>
        <p:nvPicPr>
          <p:cNvPr id="5" name="Google Shape;1059;p92">
            <a:extLst>
              <a:ext uri="{FF2B5EF4-FFF2-40B4-BE49-F238E27FC236}">
                <a16:creationId xmlns:a16="http://schemas.microsoft.com/office/drawing/2014/main" id="{A321D1DD-29FE-A245-972E-086E35118907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06975" y="3027533"/>
            <a:ext cx="2826249" cy="16024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" name="Google Shape;1061;p92">
            <a:extLst>
              <a:ext uri="{FF2B5EF4-FFF2-40B4-BE49-F238E27FC236}">
                <a16:creationId xmlns:a16="http://schemas.microsoft.com/office/drawing/2014/main" id="{EC8197A3-282D-2B43-877D-8FAF13A6C1D6}"/>
              </a:ext>
            </a:extLst>
          </p:cNvPr>
          <p:cNvCxnSpPr/>
          <p:nvPr/>
        </p:nvCxnSpPr>
        <p:spPr>
          <a:xfrm rot="10800000">
            <a:off x="2279225" y="3306333"/>
            <a:ext cx="0" cy="974100"/>
          </a:xfrm>
          <a:prstGeom prst="straightConnector1">
            <a:avLst/>
          </a:prstGeom>
          <a:noFill/>
          <a:ln w="9525" cap="flat" cmpd="sng">
            <a:solidFill>
              <a:srgbClr val="0B539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Google Shape;1062;p92">
            <a:extLst>
              <a:ext uri="{FF2B5EF4-FFF2-40B4-BE49-F238E27FC236}">
                <a16:creationId xmlns:a16="http://schemas.microsoft.com/office/drawing/2014/main" id="{05A34A95-08B5-6D45-B1AB-B2A1508C6786}"/>
              </a:ext>
            </a:extLst>
          </p:cNvPr>
          <p:cNvCxnSpPr/>
          <p:nvPr/>
        </p:nvCxnSpPr>
        <p:spPr>
          <a:xfrm>
            <a:off x="2279225" y="3311233"/>
            <a:ext cx="940200" cy="4500"/>
          </a:xfrm>
          <a:prstGeom prst="straightConnector1">
            <a:avLst/>
          </a:prstGeom>
          <a:noFill/>
          <a:ln w="9525" cap="flat" cmpd="sng">
            <a:solidFill>
              <a:srgbClr val="0B5394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" name="Google Shape;1063;p92">
            <a:extLst>
              <a:ext uri="{FF2B5EF4-FFF2-40B4-BE49-F238E27FC236}">
                <a16:creationId xmlns:a16="http://schemas.microsoft.com/office/drawing/2014/main" id="{3DCA1E7A-0401-DE49-92F3-96D6482885DA}"/>
              </a:ext>
            </a:extLst>
          </p:cNvPr>
          <p:cNvSpPr/>
          <p:nvPr/>
        </p:nvSpPr>
        <p:spPr>
          <a:xfrm>
            <a:off x="3219425" y="3164833"/>
            <a:ext cx="399000" cy="2973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1064;p92">
            <a:extLst>
              <a:ext uri="{FF2B5EF4-FFF2-40B4-BE49-F238E27FC236}">
                <a16:creationId xmlns:a16="http://schemas.microsoft.com/office/drawing/2014/main" id="{738CA2C1-1393-6042-B539-30A5016D0B60}"/>
              </a:ext>
            </a:extLst>
          </p:cNvPr>
          <p:cNvSpPr txBox="1"/>
          <p:nvPr/>
        </p:nvSpPr>
        <p:spPr>
          <a:xfrm>
            <a:off x="3219425" y="3070033"/>
            <a:ext cx="547800" cy="4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B5394"/>
                </a:solidFill>
                <a:latin typeface="Lato"/>
                <a:ea typeface="Lato"/>
                <a:cs typeface="Lato"/>
                <a:sym typeface="Lato"/>
              </a:rPr>
              <a:t>RoI</a:t>
            </a:r>
            <a:endParaRPr sz="1100">
              <a:solidFill>
                <a:srgbClr val="0B5394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0" name="Google Shape;1065;p92">
            <a:extLst>
              <a:ext uri="{FF2B5EF4-FFF2-40B4-BE49-F238E27FC236}">
                <a16:creationId xmlns:a16="http://schemas.microsoft.com/office/drawing/2014/main" id="{35320155-7C5C-384C-B3AB-7A92C651268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67233" y="3727599"/>
            <a:ext cx="230568" cy="473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" name="Google Shape;1066;p92">
            <a:extLst>
              <a:ext uri="{FF2B5EF4-FFF2-40B4-BE49-F238E27FC236}">
                <a16:creationId xmlns:a16="http://schemas.microsoft.com/office/drawing/2014/main" id="{65C1299B-3DF4-474D-B64C-F157AD19662E}"/>
              </a:ext>
            </a:extLst>
          </p:cNvPr>
          <p:cNvCxnSpPr>
            <a:cxnSpLocks/>
          </p:cNvCxnSpPr>
          <p:nvPr/>
        </p:nvCxnSpPr>
        <p:spPr>
          <a:xfrm>
            <a:off x="3634333" y="3315199"/>
            <a:ext cx="432900" cy="453671"/>
          </a:xfrm>
          <a:prstGeom prst="straightConnector1">
            <a:avLst/>
          </a:prstGeom>
          <a:noFill/>
          <a:ln w="9525" cap="flat" cmpd="sng">
            <a:solidFill>
              <a:srgbClr val="0B5394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12" name="Google Shape;1067;p92">
            <a:extLst>
              <a:ext uri="{FF2B5EF4-FFF2-40B4-BE49-F238E27FC236}">
                <a16:creationId xmlns:a16="http://schemas.microsoft.com/office/drawing/2014/main" id="{14FCE889-A47C-1648-9934-2C71D45507C1}"/>
              </a:ext>
            </a:extLst>
          </p:cNvPr>
          <p:cNvGrpSpPr/>
          <p:nvPr/>
        </p:nvGrpSpPr>
        <p:grpSpPr>
          <a:xfrm>
            <a:off x="1995890" y="4213741"/>
            <a:ext cx="283334" cy="324392"/>
            <a:chOff x="1962075" y="2257325"/>
            <a:chExt cx="283334" cy="243300"/>
          </a:xfrm>
        </p:grpSpPr>
        <p:pic>
          <p:nvPicPr>
            <p:cNvPr id="13" name="Google Shape;1068;p92">
              <a:extLst>
                <a:ext uri="{FF2B5EF4-FFF2-40B4-BE49-F238E27FC236}">
                  <a16:creationId xmlns:a16="http://schemas.microsoft.com/office/drawing/2014/main" id="{87741E90-C65F-B741-A1DE-FCBA8B076B7E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100725" y="2277725"/>
              <a:ext cx="144684" cy="22290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4" name="Google Shape;1069;p92">
              <a:extLst>
                <a:ext uri="{FF2B5EF4-FFF2-40B4-BE49-F238E27FC236}">
                  <a16:creationId xmlns:a16="http://schemas.microsoft.com/office/drawing/2014/main" id="{58EB030D-4704-754F-9541-A7C423DCB044}"/>
                </a:ext>
              </a:extLst>
            </p:cNvPr>
            <p:cNvCxnSpPr/>
            <p:nvPr/>
          </p:nvCxnSpPr>
          <p:spPr>
            <a:xfrm rot="10800000">
              <a:off x="2015854" y="2257325"/>
              <a:ext cx="208500" cy="50100"/>
            </a:xfrm>
            <a:prstGeom prst="straightConnector1">
              <a:avLst/>
            </a:prstGeom>
            <a:noFill/>
            <a:ln w="9525" cap="flat" cmpd="sng">
              <a:solidFill>
                <a:srgbClr val="0B539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" name="Google Shape;1070;p92">
              <a:extLst>
                <a:ext uri="{FF2B5EF4-FFF2-40B4-BE49-F238E27FC236}">
                  <a16:creationId xmlns:a16="http://schemas.microsoft.com/office/drawing/2014/main" id="{2AF5C893-0716-F343-94D3-F72716A78AE1}"/>
                </a:ext>
              </a:extLst>
            </p:cNvPr>
            <p:cNvCxnSpPr/>
            <p:nvPr/>
          </p:nvCxnSpPr>
          <p:spPr>
            <a:xfrm rot="10800000">
              <a:off x="1967029" y="2338425"/>
              <a:ext cx="174900" cy="39300"/>
            </a:xfrm>
            <a:prstGeom prst="straightConnector1">
              <a:avLst/>
            </a:prstGeom>
            <a:noFill/>
            <a:ln w="9525" cap="flat" cmpd="sng">
              <a:solidFill>
                <a:srgbClr val="0B539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" name="Google Shape;1071;p92">
              <a:extLst>
                <a:ext uri="{FF2B5EF4-FFF2-40B4-BE49-F238E27FC236}">
                  <a16:creationId xmlns:a16="http://schemas.microsoft.com/office/drawing/2014/main" id="{3F349FD2-FCDE-2A45-93AE-DF9227C5D5CF}"/>
                </a:ext>
              </a:extLst>
            </p:cNvPr>
            <p:cNvCxnSpPr/>
            <p:nvPr/>
          </p:nvCxnSpPr>
          <p:spPr>
            <a:xfrm rot="10800000">
              <a:off x="1967029" y="2448325"/>
              <a:ext cx="174900" cy="39300"/>
            </a:xfrm>
            <a:prstGeom prst="straightConnector1">
              <a:avLst/>
            </a:prstGeom>
            <a:noFill/>
            <a:ln w="9525" cap="flat" cmpd="sng">
              <a:solidFill>
                <a:srgbClr val="0B539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" name="Google Shape;1072;p92">
              <a:extLst>
                <a:ext uri="{FF2B5EF4-FFF2-40B4-BE49-F238E27FC236}">
                  <a16:creationId xmlns:a16="http://schemas.microsoft.com/office/drawing/2014/main" id="{AE8CF946-8C1C-9C47-AB16-2EE13C37A8DE}"/>
                </a:ext>
              </a:extLst>
            </p:cNvPr>
            <p:cNvCxnSpPr/>
            <p:nvPr/>
          </p:nvCxnSpPr>
          <p:spPr>
            <a:xfrm flipH="1">
              <a:off x="1962075" y="2257425"/>
              <a:ext cx="85800" cy="90600"/>
            </a:xfrm>
            <a:prstGeom prst="straightConnector1">
              <a:avLst/>
            </a:prstGeom>
            <a:noFill/>
            <a:ln w="9525" cap="flat" cmpd="sng">
              <a:solidFill>
                <a:srgbClr val="0B539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" name="Google Shape;1073;p92">
              <a:extLst>
                <a:ext uri="{FF2B5EF4-FFF2-40B4-BE49-F238E27FC236}">
                  <a16:creationId xmlns:a16="http://schemas.microsoft.com/office/drawing/2014/main" id="{EE6B6309-564B-4C42-B968-9E410F39070E}"/>
                </a:ext>
              </a:extLst>
            </p:cNvPr>
            <p:cNvCxnSpPr/>
            <p:nvPr/>
          </p:nvCxnSpPr>
          <p:spPr>
            <a:xfrm>
              <a:off x="1962075" y="2343863"/>
              <a:ext cx="0" cy="118500"/>
            </a:xfrm>
            <a:prstGeom prst="straightConnector1">
              <a:avLst/>
            </a:prstGeom>
            <a:noFill/>
            <a:ln w="9525" cap="flat" cmpd="sng">
              <a:solidFill>
                <a:srgbClr val="0B539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19" name="Google Shape;1077;p92">
            <a:extLst>
              <a:ext uri="{FF2B5EF4-FFF2-40B4-BE49-F238E27FC236}">
                <a16:creationId xmlns:a16="http://schemas.microsoft.com/office/drawing/2014/main" id="{2A0660D0-70AB-984D-974F-9114A3EFE1EA}"/>
              </a:ext>
            </a:extLst>
          </p:cNvPr>
          <p:cNvCxnSpPr/>
          <p:nvPr/>
        </p:nvCxnSpPr>
        <p:spPr>
          <a:xfrm>
            <a:off x="3403774" y="4052890"/>
            <a:ext cx="2589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0" name="Google Shape;1078;p92">
            <a:extLst>
              <a:ext uri="{FF2B5EF4-FFF2-40B4-BE49-F238E27FC236}">
                <a16:creationId xmlns:a16="http://schemas.microsoft.com/office/drawing/2014/main" id="{DA8BD5FC-54FE-F741-A9C8-33169F43472A}"/>
              </a:ext>
            </a:extLst>
          </p:cNvPr>
          <p:cNvSpPr txBox="1"/>
          <p:nvPr/>
        </p:nvSpPr>
        <p:spPr>
          <a:xfrm>
            <a:off x="3639159" y="3809241"/>
            <a:ext cx="432900" cy="4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Lato"/>
                <a:ea typeface="Lato"/>
                <a:cs typeface="Lato"/>
                <a:sym typeface="Lato"/>
              </a:rPr>
              <a:t>...</a:t>
            </a:r>
            <a:endParaRPr dirty="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" name="Google Shape;1079;p92">
            <a:extLst>
              <a:ext uri="{FF2B5EF4-FFF2-40B4-BE49-F238E27FC236}">
                <a16:creationId xmlns:a16="http://schemas.microsoft.com/office/drawing/2014/main" id="{F8B1155F-75F3-D44D-BBDD-C10B165F4705}"/>
              </a:ext>
            </a:extLst>
          </p:cNvPr>
          <p:cNvSpPr txBox="1"/>
          <p:nvPr/>
        </p:nvSpPr>
        <p:spPr>
          <a:xfrm>
            <a:off x="4281900" y="3847633"/>
            <a:ext cx="891233" cy="526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err="1">
                <a:latin typeface="Lato"/>
                <a:ea typeface="Lato"/>
                <a:cs typeface="Lato"/>
                <a:sym typeface="Lato"/>
              </a:rPr>
              <a:t>RoI</a:t>
            </a:r>
            <a:r>
              <a:rPr lang="en" sz="1000" dirty="0">
                <a:latin typeface="Lato"/>
                <a:ea typeface="Lato"/>
                <a:cs typeface="Lato"/>
                <a:sym typeface="Lato"/>
              </a:rPr>
              <a:t> output </a:t>
            </a:r>
            <a:endParaRPr sz="1000" dirty="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latin typeface="Lato"/>
                <a:ea typeface="Lato"/>
                <a:cs typeface="Lato"/>
                <a:sym typeface="Lato"/>
              </a:rPr>
              <a:t>(fixed size)</a:t>
            </a:r>
            <a:endParaRPr sz="1000" dirty="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3" name="Google Shape;1094;p93">
            <a:extLst>
              <a:ext uri="{FF2B5EF4-FFF2-40B4-BE49-F238E27FC236}">
                <a16:creationId xmlns:a16="http://schemas.microsoft.com/office/drawing/2014/main" id="{35D3418E-E2B1-E14C-8369-DD5D854FAA53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46477" y="3817518"/>
            <a:ext cx="2228395" cy="66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1095;p93">
            <a:extLst>
              <a:ext uri="{FF2B5EF4-FFF2-40B4-BE49-F238E27FC236}">
                <a16:creationId xmlns:a16="http://schemas.microsoft.com/office/drawing/2014/main" id="{AF0D5BA1-908D-6646-B9E9-EDF6F4C976D1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74874" y="3029185"/>
            <a:ext cx="811425" cy="1446875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1096;p93">
            <a:extLst>
              <a:ext uri="{FF2B5EF4-FFF2-40B4-BE49-F238E27FC236}">
                <a16:creationId xmlns:a16="http://schemas.microsoft.com/office/drawing/2014/main" id="{711D7A77-0A93-6741-94F1-E42EF5311106}"/>
              </a:ext>
            </a:extLst>
          </p:cNvPr>
          <p:cNvSpPr txBox="1"/>
          <p:nvPr/>
        </p:nvSpPr>
        <p:spPr>
          <a:xfrm>
            <a:off x="7544797" y="4348071"/>
            <a:ext cx="858900" cy="4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Person</a:t>
            </a:r>
            <a:endParaRPr sz="1000" dirty="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detected!</a:t>
            </a:r>
            <a:endParaRPr sz="1000" dirty="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B2BD038-F57A-304D-92CB-1D64299E4428}"/>
              </a:ext>
            </a:extLst>
          </p:cNvPr>
          <p:cNvSpPr txBox="1"/>
          <p:nvPr/>
        </p:nvSpPr>
        <p:spPr>
          <a:xfrm>
            <a:off x="706975" y="4543514"/>
            <a:ext cx="1539793" cy="55399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N" sz="1200" b="0" i="0" u="none" strike="noStrike" cap="none" spc="0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Features of </a:t>
            </a:r>
            <a:r>
              <a:rPr kumimoji="0" lang="en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Anchors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01A4220-5771-8B4D-8D13-3F58A06340C0}"/>
              </a:ext>
            </a:extLst>
          </p:cNvPr>
          <p:cNvSpPr txBox="1"/>
          <p:nvPr/>
        </p:nvSpPr>
        <p:spPr>
          <a:xfrm>
            <a:off x="2269149" y="4527798"/>
            <a:ext cx="1539793" cy="55399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N" sz="1200" b="0" i="0" u="none" strike="noStrike" cap="none" spc="0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Features of </a:t>
            </a:r>
            <a:r>
              <a:rPr kumimoji="0" lang="en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Proposals</a:t>
            </a:r>
          </a:p>
        </p:txBody>
      </p:sp>
      <p:sp>
        <p:nvSpPr>
          <p:cNvPr id="29" name="Right Arrow 28">
            <a:extLst>
              <a:ext uri="{FF2B5EF4-FFF2-40B4-BE49-F238E27FC236}">
                <a16:creationId xmlns:a16="http://schemas.microsoft.com/office/drawing/2014/main" id="{413B9531-9A2B-3145-8707-050FF8368561}"/>
              </a:ext>
            </a:extLst>
          </p:cNvPr>
          <p:cNvSpPr/>
          <p:nvPr/>
        </p:nvSpPr>
        <p:spPr>
          <a:xfrm>
            <a:off x="1693333" y="4703477"/>
            <a:ext cx="553435" cy="131883"/>
          </a:xfrm>
          <a:prstGeom prst="rightArrow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CN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A2AA697-FF99-C74D-A0D0-F097375D5042}"/>
              </a:ext>
            </a:extLst>
          </p:cNvPr>
          <p:cNvSpPr txBox="1"/>
          <p:nvPr/>
        </p:nvSpPr>
        <p:spPr>
          <a:xfrm>
            <a:off x="1701131" y="4836578"/>
            <a:ext cx="589517" cy="27578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N" sz="1200" b="1" i="0" u="none" strike="noStrike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RPN</a:t>
            </a:r>
            <a:endParaRPr kumimoji="0" lang="en-CN" sz="1800" b="1" i="0" u="none" strike="noStrike" cap="none" spc="0" normalizeH="0" baseline="0" dirty="0">
              <a:ln>
                <a:noFill/>
              </a:ln>
              <a:solidFill>
                <a:srgbClr val="C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95A567C-BE5D-0043-9B33-56BF08F94095}"/>
              </a:ext>
            </a:extLst>
          </p:cNvPr>
          <p:cNvSpPr txBox="1"/>
          <p:nvPr/>
        </p:nvSpPr>
        <p:spPr>
          <a:xfrm>
            <a:off x="838200" y="1879600"/>
            <a:ext cx="6883400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Anchor placement: large anchors should be put in the low-level layers or high-level layers? </a:t>
            </a:r>
          </a:p>
        </p:txBody>
      </p:sp>
    </p:spTree>
    <p:extLst>
      <p:ext uri="{BB962C8B-B14F-4D97-AF65-F5344CB8AC3E}">
        <p14:creationId xmlns:p14="http://schemas.microsoft.com/office/powerpoint/2010/main" val="37836987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E955F39-E350-4A8F-8C9A-360C04A0C27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zh-CN" dirty="0"/>
              <a:t>Recap: Image Detection</a:t>
            </a:r>
            <a:endParaRPr lang="zh-CN" altLang="en-US" dirty="0"/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3AFD27FD-8C4C-40C6-80BF-3CCD5B69E952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51072" y="1160464"/>
            <a:ext cx="6235995" cy="793994"/>
          </a:xfrm>
        </p:spPr>
        <p:txBody>
          <a:bodyPr/>
          <a:lstStyle/>
          <a:p>
            <a:pPr marL="342900" indent="-342900">
              <a:lnSpc>
                <a:spcPct val="12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chemeClr val="accent1">
                    <a:lumMod val="75000"/>
                  </a:schemeClr>
                </a:solidFill>
              </a:rPr>
              <a:t>Two stage </a:t>
            </a:r>
            <a:r>
              <a:rPr lang="en-US" altLang="zh-CN" dirty="0"/>
              <a:t>vs One-stage pipeline</a:t>
            </a:r>
            <a:endParaRPr lang="en-US" altLang="zh-CN" sz="24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7BAA864-93A1-49BC-9A4E-955C37F595FF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1C93FE00-0B4C-AF40-8F57-0F2E12FDE392}" type="slidenum">
              <a:rPr kumimoji="1" lang="zh-CN" altLang="en-US" smtClean="0"/>
              <a:pPr/>
              <a:t>16</a:t>
            </a:fld>
            <a:endParaRPr kumimoji="1" lang="zh-CN" altLang="en-US" dirty="0"/>
          </a:p>
        </p:txBody>
      </p:sp>
      <p:pic>
        <p:nvPicPr>
          <p:cNvPr id="5" name="Google Shape;1059;p92">
            <a:extLst>
              <a:ext uri="{FF2B5EF4-FFF2-40B4-BE49-F238E27FC236}">
                <a16:creationId xmlns:a16="http://schemas.microsoft.com/office/drawing/2014/main" id="{A321D1DD-29FE-A245-972E-086E35118907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06975" y="3027533"/>
            <a:ext cx="2826249" cy="16024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" name="Google Shape;1061;p92">
            <a:extLst>
              <a:ext uri="{FF2B5EF4-FFF2-40B4-BE49-F238E27FC236}">
                <a16:creationId xmlns:a16="http://schemas.microsoft.com/office/drawing/2014/main" id="{EC8197A3-282D-2B43-877D-8FAF13A6C1D6}"/>
              </a:ext>
            </a:extLst>
          </p:cNvPr>
          <p:cNvCxnSpPr/>
          <p:nvPr/>
        </p:nvCxnSpPr>
        <p:spPr>
          <a:xfrm rot="10800000">
            <a:off x="2279225" y="3306333"/>
            <a:ext cx="0" cy="974100"/>
          </a:xfrm>
          <a:prstGeom prst="straightConnector1">
            <a:avLst/>
          </a:prstGeom>
          <a:noFill/>
          <a:ln w="9525" cap="flat" cmpd="sng">
            <a:solidFill>
              <a:srgbClr val="0B539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Google Shape;1062;p92">
            <a:extLst>
              <a:ext uri="{FF2B5EF4-FFF2-40B4-BE49-F238E27FC236}">
                <a16:creationId xmlns:a16="http://schemas.microsoft.com/office/drawing/2014/main" id="{05A34A95-08B5-6D45-B1AB-B2A1508C6786}"/>
              </a:ext>
            </a:extLst>
          </p:cNvPr>
          <p:cNvCxnSpPr/>
          <p:nvPr/>
        </p:nvCxnSpPr>
        <p:spPr>
          <a:xfrm>
            <a:off x="2279225" y="3311233"/>
            <a:ext cx="940200" cy="4500"/>
          </a:xfrm>
          <a:prstGeom prst="straightConnector1">
            <a:avLst/>
          </a:prstGeom>
          <a:noFill/>
          <a:ln w="9525" cap="flat" cmpd="sng">
            <a:solidFill>
              <a:srgbClr val="0B5394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" name="Google Shape;1063;p92">
            <a:extLst>
              <a:ext uri="{FF2B5EF4-FFF2-40B4-BE49-F238E27FC236}">
                <a16:creationId xmlns:a16="http://schemas.microsoft.com/office/drawing/2014/main" id="{3DCA1E7A-0401-DE49-92F3-96D6482885DA}"/>
              </a:ext>
            </a:extLst>
          </p:cNvPr>
          <p:cNvSpPr/>
          <p:nvPr/>
        </p:nvSpPr>
        <p:spPr>
          <a:xfrm>
            <a:off x="3219425" y="3164833"/>
            <a:ext cx="399000" cy="2973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1064;p92">
            <a:extLst>
              <a:ext uri="{FF2B5EF4-FFF2-40B4-BE49-F238E27FC236}">
                <a16:creationId xmlns:a16="http://schemas.microsoft.com/office/drawing/2014/main" id="{738CA2C1-1393-6042-B539-30A5016D0B60}"/>
              </a:ext>
            </a:extLst>
          </p:cNvPr>
          <p:cNvSpPr txBox="1"/>
          <p:nvPr/>
        </p:nvSpPr>
        <p:spPr>
          <a:xfrm>
            <a:off x="3219425" y="3070033"/>
            <a:ext cx="547800" cy="4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B5394"/>
                </a:solidFill>
                <a:latin typeface="Lato"/>
                <a:ea typeface="Lato"/>
                <a:cs typeface="Lato"/>
                <a:sym typeface="Lato"/>
              </a:rPr>
              <a:t>RoI</a:t>
            </a:r>
            <a:endParaRPr sz="1100">
              <a:solidFill>
                <a:srgbClr val="0B5394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0" name="Google Shape;1065;p92">
            <a:extLst>
              <a:ext uri="{FF2B5EF4-FFF2-40B4-BE49-F238E27FC236}">
                <a16:creationId xmlns:a16="http://schemas.microsoft.com/office/drawing/2014/main" id="{35320155-7C5C-384C-B3AB-7A92C651268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67233" y="3727599"/>
            <a:ext cx="230568" cy="473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" name="Google Shape;1066;p92">
            <a:extLst>
              <a:ext uri="{FF2B5EF4-FFF2-40B4-BE49-F238E27FC236}">
                <a16:creationId xmlns:a16="http://schemas.microsoft.com/office/drawing/2014/main" id="{65C1299B-3DF4-474D-B64C-F157AD19662E}"/>
              </a:ext>
            </a:extLst>
          </p:cNvPr>
          <p:cNvCxnSpPr>
            <a:cxnSpLocks/>
          </p:cNvCxnSpPr>
          <p:nvPr/>
        </p:nvCxnSpPr>
        <p:spPr>
          <a:xfrm>
            <a:off x="3634333" y="3315199"/>
            <a:ext cx="432900" cy="453671"/>
          </a:xfrm>
          <a:prstGeom prst="straightConnector1">
            <a:avLst/>
          </a:prstGeom>
          <a:noFill/>
          <a:ln w="9525" cap="flat" cmpd="sng">
            <a:solidFill>
              <a:srgbClr val="0B5394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12" name="Google Shape;1067;p92">
            <a:extLst>
              <a:ext uri="{FF2B5EF4-FFF2-40B4-BE49-F238E27FC236}">
                <a16:creationId xmlns:a16="http://schemas.microsoft.com/office/drawing/2014/main" id="{14FCE889-A47C-1648-9934-2C71D45507C1}"/>
              </a:ext>
            </a:extLst>
          </p:cNvPr>
          <p:cNvGrpSpPr/>
          <p:nvPr/>
        </p:nvGrpSpPr>
        <p:grpSpPr>
          <a:xfrm>
            <a:off x="1995890" y="4213741"/>
            <a:ext cx="283334" cy="324392"/>
            <a:chOff x="1962075" y="2257325"/>
            <a:chExt cx="283334" cy="243300"/>
          </a:xfrm>
        </p:grpSpPr>
        <p:pic>
          <p:nvPicPr>
            <p:cNvPr id="13" name="Google Shape;1068;p92">
              <a:extLst>
                <a:ext uri="{FF2B5EF4-FFF2-40B4-BE49-F238E27FC236}">
                  <a16:creationId xmlns:a16="http://schemas.microsoft.com/office/drawing/2014/main" id="{87741E90-C65F-B741-A1DE-FCBA8B076B7E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100725" y="2277725"/>
              <a:ext cx="144684" cy="22290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4" name="Google Shape;1069;p92">
              <a:extLst>
                <a:ext uri="{FF2B5EF4-FFF2-40B4-BE49-F238E27FC236}">
                  <a16:creationId xmlns:a16="http://schemas.microsoft.com/office/drawing/2014/main" id="{58EB030D-4704-754F-9541-A7C423DCB044}"/>
                </a:ext>
              </a:extLst>
            </p:cNvPr>
            <p:cNvCxnSpPr/>
            <p:nvPr/>
          </p:nvCxnSpPr>
          <p:spPr>
            <a:xfrm rot="10800000">
              <a:off x="2015854" y="2257325"/>
              <a:ext cx="208500" cy="50100"/>
            </a:xfrm>
            <a:prstGeom prst="straightConnector1">
              <a:avLst/>
            </a:prstGeom>
            <a:noFill/>
            <a:ln w="9525" cap="flat" cmpd="sng">
              <a:solidFill>
                <a:srgbClr val="0B539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" name="Google Shape;1070;p92">
              <a:extLst>
                <a:ext uri="{FF2B5EF4-FFF2-40B4-BE49-F238E27FC236}">
                  <a16:creationId xmlns:a16="http://schemas.microsoft.com/office/drawing/2014/main" id="{2AF5C893-0716-F343-94D3-F72716A78AE1}"/>
                </a:ext>
              </a:extLst>
            </p:cNvPr>
            <p:cNvCxnSpPr/>
            <p:nvPr/>
          </p:nvCxnSpPr>
          <p:spPr>
            <a:xfrm rot="10800000">
              <a:off x="1967029" y="2338425"/>
              <a:ext cx="174900" cy="39300"/>
            </a:xfrm>
            <a:prstGeom prst="straightConnector1">
              <a:avLst/>
            </a:prstGeom>
            <a:noFill/>
            <a:ln w="9525" cap="flat" cmpd="sng">
              <a:solidFill>
                <a:srgbClr val="0B539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" name="Google Shape;1071;p92">
              <a:extLst>
                <a:ext uri="{FF2B5EF4-FFF2-40B4-BE49-F238E27FC236}">
                  <a16:creationId xmlns:a16="http://schemas.microsoft.com/office/drawing/2014/main" id="{3F349FD2-FCDE-2A45-93AE-DF9227C5D5CF}"/>
                </a:ext>
              </a:extLst>
            </p:cNvPr>
            <p:cNvCxnSpPr/>
            <p:nvPr/>
          </p:nvCxnSpPr>
          <p:spPr>
            <a:xfrm rot="10800000">
              <a:off x="1967029" y="2448325"/>
              <a:ext cx="174900" cy="39300"/>
            </a:xfrm>
            <a:prstGeom prst="straightConnector1">
              <a:avLst/>
            </a:prstGeom>
            <a:noFill/>
            <a:ln w="9525" cap="flat" cmpd="sng">
              <a:solidFill>
                <a:srgbClr val="0B539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" name="Google Shape;1072;p92">
              <a:extLst>
                <a:ext uri="{FF2B5EF4-FFF2-40B4-BE49-F238E27FC236}">
                  <a16:creationId xmlns:a16="http://schemas.microsoft.com/office/drawing/2014/main" id="{AE8CF946-8C1C-9C47-AB16-2EE13C37A8DE}"/>
                </a:ext>
              </a:extLst>
            </p:cNvPr>
            <p:cNvCxnSpPr/>
            <p:nvPr/>
          </p:nvCxnSpPr>
          <p:spPr>
            <a:xfrm flipH="1">
              <a:off x="1962075" y="2257425"/>
              <a:ext cx="85800" cy="90600"/>
            </a:xfrm>
            <a:prstGeom prst="straightConnector1">
              <a:avLst/>
            </a:prstGeom>
            <a:noFill/>
            <a:ln w="9525" cap="flat" cmpd="sng">
              <a:solidFill>
                <a:srgbClr val="0B539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" name="Google Shape;1073;p92">
              <a:extLst>
                <a:ext uri="{FF2B5EF4-FFF2-40B4-BE49-F238E27FC236}">
                  <a16:creationId xmlns:a16="http://schemas.microsoft.com/office/drawing/2014/main" id="{EE6B6309-564B-4C42-B968-9E410F39070E}"/>
                </a:ext>
              </a:extLst>
            </p:cNvPr>
            <p:cNvCxnSpPr/>
            <p:nvPr/>
          </p:nvCxnSpPr>
          <p:spPr>
            <a:xfrm>
              <a:off x="1962075" y="2343863"/>
              <a:ext cx="0" cy="118500"/>
            </a:xfrm>
            <a:prstGeom prst="straightConnector1">
              <a:avLst/>
            </a:prstGeom>
            <a:noFill/>
            <a:ln w="9525" cap="flat" cmpd="sng">
              <a:solidFill>
                <a:srgbClr val="0B539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19" name="Google Shape;1077;p92">
            <a:extLst>
              <a:ext uri="{FF2B5EF4-FFF2-40B4-BE49-F238E27FC236}">
                <a16:creationId xmlns:a16="http://schemas.microsoft.com/office/drawing/2014/main" id="{2A0660D0-70AB-984D-974F-9114A3EFE1EA}"/>
              </a:ext>
            </a:extLst>
          </p:cNvPr>
          <p:cNvCxnSpPr/>
          <p:nvPr/>
        </p:nvCxnSpPr>
        <p:spPr>
          <a:xfrm>
            <a:off x="3403774" y="4052890"/>
            <a:ext cx="2589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0" name="Google Shape;1078;p92">
            <a:extLst>
              <a:ext uri="{FF2B5EF4-FFF2-40B4-BE49-F238E27FC236}">
                <a16:creationId xmlns:a16="http://schemas.microsoft.com/office/drawing/2014/main" id="{DA8BD5FC-54FE-F741-A9C8-33169F43472A}"/>
              </a:ext>
            </a:extLst>
          </p:cNvPr>
          <p:cNvSpPr txBox="1"/>
          <p:nvPr/>
        </p:nvSpPr>
        <p:spPr>
          <a:xfrm>
            <a:off x="3639159" y="3809241"/>
            <a:ext cx="432900" cy="4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Lato"/>
                <a:ea typeface="Lato"/>
                <a:cs typeface="Lato"/>
                <a:sym typeface="Lato"/>
              </a:rPr>
              <a:t>...</a:t>
            </a:r>
            <a:endParaRPr dirty="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" name="Google Shape;1079;p92">
            <a:extLst>
              <a:ext uri="{FF2B5EF4-FFF2-40B4-BE49-F238E27FC236}">
                <a16:creationId xmlns:a16="http://schemas.microsoft.com/office/drawing/2014/main" id="{F8B1155F-75F3-D44D-BBDD-C10B165F4705}"/>
              </a:ext>
            </a:extLst>
          </p:cNvPr>
          <p:cNvSpPr txBox="1"/>
          <p:nvPr/>
        </p:nvSpPr>
        <p:spPr>
          <a:xfrm>
            <a:off x="4281900" y="3847633"/>
            <a:ext cx="891233" cy="526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err="1">
                <a:latin typeface="Lato"/>
                <a:ea typeface="Lato"/>
                <a:cs typeface="Lato"/>
                <a:sym typeface="Lato"/>
              </a:rPr>
              <a:t>RoI</a:t>
            </a:r>
            <a:r>
              <a:rPr lang="en" sz="1000" dirty="0">
                <a:latin typeface="Lato"/>
                <a:ea typeface="Lato"/>
                <a:cs typeface="Lato"/>
                <a:sym typeface="Lato"/>
              </a:rPr>
              <a:t> output </a:t>
            </a:r>
            <a:endParaRPr sz="1000" dirty="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latin typeface="Lato"/>
                <a:ea typeface="Lato"/>
                <a:cs typeface="Lato"/>
                <a:sym typeface="Lato"/>
              </a:rPr>
              <a:t>(fixed size)</a:t>
            </a:r>
            <a:endParaRPr sz="1000" dirty="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B2BD038-F57A-304D-92CB-1D64299E4428}"/>
              </a:ext>
            </a:extLst>
          </p:cNvPr>
          <p:cNvSpPr txBox="1"/>
          <p:nvPr/>
        </p:nvSpPr>
        <p:spPr>
          <a:xfrm>
            <a:off x="706975" y="4543514"/>
            <a:ext cx="1539793" cy="55399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N" sz="1200" b="0" i="0" u="none" strike="noStrike" cap="none" spc="0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Features of </a:t>
            </a:r>
            <a:r>
              <a:rPr kumimoji="0" lang="en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Anchors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01A4220-5771-8B4D-8D13-3F58A06340C0}"/>
              </a:ext>
            </a:extLst>
          </p:cNvPr>
          <p:cNvSpPr txBox="1"/>
          <p:nvPr/>
        </p:nvSpPr>
        <p:spPr>
          <a:xfrm>
            <a:off x="2269149" y="4527798"/>
            <a:ext cx="1539793" cy="55399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N" sz="1200" b="0" i="0" u="none" strike="noStrike" cap="none" spc="0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Features of </a:t>
            </a:r>
            <a:r>
              <a:rPr kumimoji="0" lang="en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Proposals</a:t>
            </a:r>
          </a:p>
        </p:txBody>
      </p:sp>
      <p:sp>
        <p:nvSpPr>
          <p:cNvPr id="29" name="Right Arrow 28">
            <a:extLst>
              <a:ext uri="{FF2B5EF4-FFF2-40B4-BE49-F238E27FC236}">
                <a16:creationId xmlns:a16="http://schemas.microsoft.com/office/drawing/2014/main" id="{413B9531-9A2B-3145-8707-050FF8368561}"/>
              </a:ext>
            </a:extLst>
          </p:cNvPr>
          <p:cNvSpPr/>
          <p:nvPr/>
        </p:nvSpPr>
        <p:spPr>
          <a:xfrm>
            <a:off x="1693333" y="4703477"/>
            <a:ext cx="553435" cy="131883"/>
          </a:xfrm>
          <a:prstGeom prst="rightArrow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CN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A2AA697-FF99-C74D-A0D0-F097375D5042}"/>
              </a:ext>
            </a:extLst>
          </p:cNvPr>
          <p:cNvSpPr txBox="1"/>
          <p:nvPr/>
        </p:nvSpPr>
        <p:spPr>
          <a:xfrm>
            <a:off x="1701131" y="4836578"/>
            <a:ext cx="589517" cy="27578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N" sz="1200" b="1" i="0" u="none" strike="noStrike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RPN</a:t>
            </a:r>
            <a:endParaRPr kumimoji="0" lang="en-CN" sz="1800" b="1" i="0" u="none" strike="noStrike" cap="none" spc="0" normalizeH="0" baseline="0" dirty="0">
              <a:ln>
                <a:noFill/>
              </a:ln>
              <a:solidFill>
                <a:srgbClr val="C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95A567C-BE5D-0043-9B33-56BF08F94095}"/>
              </a:ext>
            </a:extLst>
          </p:cNvPr>
          <p:cNvSpPr txBox="1"/>
          <p:nvPr/>
        </p:nvSpPr>
        <p:spPr>
          <a:xfrm>
            <a:off x="838200" y="1879600"/>
            <a:ext cx="6883400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Loss of RoI pooling</a:t>
            </a:r>
          </a:p>
        </p:txBody>
      </p:sp>
      <p:sp>
        <p:nvSpPr>
          <p:cNvPr id="32" name="Google Shape;462;p65">
            <a:extLst>
              <a:ext uri="{FF2B5EF4-FFF2-40B4-BE49-F238E27FC236}">
                <a16:creationId xmlns:a16="http://schemas.microsoft.com/office/drawing/2014/main" id="{3C2F4501-5156-6041-8177-CF7A2034B943}"/>
              </a:ext>
            </a:extLst>
          </p:cNvPr>
          <p:cNvSpPr txBox="1"/>
          <p:nvPr/>
        </p:nvSpPr>
        <p:spPr>
          <a:xfrm>
            <a:off x="4267460" y="4584209"/>
            <a:ext cx="2543100" cy="53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 err="1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rPr>
              <a:t>RoI</a:t>
            </a:r>
            <a:r>
              <a:rPr lang="en" sz="1200" dirty="0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rPr>
              <a:t> pooling </a:t>
            </a:r>
            <a:r>
              <a:rPr lang="en" sz="1200" dirty="0" err="1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rPr>
              <a:t>的出现，让我们能用任意大小的图像作为输入，总能产生固定大小的输出</a:t>
            </a:r>
            <a:r>
              <a:rPr lang="en" sz="1200" dirty="0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rPr>
              <a:t>。</a:t>
            </a:r>
            <a:endParaRPr sz="1200" dirty="0">
              <a:solidFill>
                <a:srgbClr val="C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3" name="Google Shape;483;p66">
            <a:extLst>
              <a:ext uri="{FF2B5EF4-FFF2-40B4-BE49-F238E27FC236}">
                <a16:creationId xmlns:a16="http://schemas.microsoft.com/office/drawing/2014/main" id="{881A7EEB-F67E-5648-8EDB-8BBA3074E52B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73133" y="2164396"/>
            <a:ext cx="4292176" cy="1941125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484;p66">
            <a:extLst>
              <a:ext uri="{FF2B5EF4-FFF2-40B4-BE49-F238E27FC236}">
                <a16:creationId xmlns:a16="http://schemas.microsoft.com/office/drawing/2014/main" id="{E4550E56-51AB-E949-8C7B-E5175A6AD3DE}"/>
              </a:ext>
            </a:extLst>
          </p:cNvPr>
          <p:cNvSpPr txBox="1"/>
          <p:nvPr/>
        </p:nvSpPr>
        <p:spPr>
          <a:xfrm>
            <a:off x="7546608" y="4022371"/>
            <a:ext cx="1781700" cy="3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RoI layer的BP计算。</a:t>
            </a:r>
            <a:endParaRPr sz="1000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详见Fast RCNN paper.</a:t>
            </a:r>
            <a:endParaRPr sz="1000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22774353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E955F39-E350-4A8F-8C9A-360C04A0C27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zh-CN" dirty="0"/>
              <a:t>Recap: Image Detection</a:t>
            </a:r>
            <a:endParaRPr lang="zh-CN" altLang="en-US" dirty="0"/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3AFD27FD-8C4C-40C6-80BF-3CCD5B69E952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51072" y="1160464"/>
            <a:ext cx="6235995" cy="793994"/>
          </a:xfrm>
        </p:spPr>
        <p:txBody>
          <a:bodyPr/>
          <a:lstStyle/>
          <a:p>
            <a:pPr marL="342900" indent="-342900">
              <a:lnSpc>
                <a:spcPct val="12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chemeClr val="accent1">
                    <a:lumMod val="75000"/>
                  </a:schemeClr>
                </a:solidFill>
              </a:rPr>
              <a:t>Two stage </a:t>
            </a:r>
            <a:r>
              <a:rPr lang="en-US" altLang="zh-CN" dirty="0"/>
              <a:t>vs One-stage pipeline</a:t>
            </a:r>
            <a:endParaRPr lang="en-US" altLang="zh-CN" sz="24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7BAA864-93A1-49BC-9A4E-955C37F595FF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1C93FE00-0B4C-AF40-8F57-0F2E12FDE392}" type="slidenum">
              <a:rPr kumimoji="1" lang="zh-CN" altLang="en-US" smtClean="0"/>
              <a:pPr/>
              <a:t>17</a:t>
            </a:fld>
            <a:endParaRPr kumimoji="1" lang="zh-CN" altLang="en-US" dirty="0"/>
          </a:p>
        </p:txBody>
      </p:sp>
      <p:pic>
        <p:nvPicPr>
          <p:cNvPr id="5" name="Google Shape;1059;p92">
            <a:extLst>
              <a:ext uri="{FF2B5EF4-FFF2-40B4-BE49-F238E27FC236}">
                <a16:creationId xmlns:a16="http://schemas.microsoft.com/office/drawing/2014/main" id="{A321D1DD-29FE-A245-972E-086E35118907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06975" y="3027533"/>
            <a:ext cx="2826249" cy="16024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" name="Google Shape;1061;p92">
            <a:extLst>
              <a:ext uri="{FF2B5EF4-FFF2-40B4-BE49-F238E27FC236}">
                <a16:creationId xmlns:a16="http://schemas.microsoft.com/office/drawing/2014/main" id="{EC8197A3-282D-2B43-877D-8FAF13A6C1D6}"/>
              </a:ext>
            </a:extLst>
          </p:cNvPr>
          <p:cNvCxnSpPr/>
          <p:nvPr/>
        </p:nvCxnSpPr>
        <p:spPr>
          <a:xfrm rot="10800000">
            <a:off x="2279225" y="3306333"/>
            <a:ext cx="0" cy="974100"/>
          </a:xfrm>
          <a:prstGeom prst="straightConnector1">
            <a:avLst/>
          </a:prstGeom>
          <a:noFill/>
          <a:ln w="9525" cap="flat" cmpd="sng">
            <a:solidFill>
              <a:srgbClr val="0B539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Google Shape;1062;p92">
            <a:extLst>
              <a:ext uri="{FF2B5EF4-FFF2-40B4-BE49-F238E27FC236}">
                <a16:creationId xmlns:a16="http://schemas.microsoft.com/office/drawing/2014/main" id="{05A34A95-08B5-6D45-B1AB-B2A1508C6786}"/>
              </a:ext>
            </a:extLst>
          </p:cNvPr>
          <p:cNvCxnSpPr/>
          <p:nvPr/>
        </p:nvCxnSpPr>
        <p:spPr>
          <a:xfrm>
            <a:off x="2279225" y="3311233"/>
            <a:ext cx="940200" cy="4500"/>
          </a:xfrm>
          <a:prstGeom prst="straightConnector1">
            <a:avLst/>
          </a:prstGeom>
          <a:noFill/>
          <a:ln w="9525" cap="flat" cmpd="sng">
            <a:solidFill>
              <a:srgbClr val="0B5394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" name="Google Shape;1063;p92">
            <a:extLst>
              <a:ext uri="{FF2B5EF4-FFF2-40B4-BE49-F238E27FC236}">
                <a16:creationId xmlns:a16="http://schemas.microsoft.com/office/drawing/2014/main" id="{3DCA1E7A-0401-DE49-92F3-96D6482885DA}"/>
              </a:ext>
            </a:extLst>
          </p:cNvPr>
          <p:cNvSpPr/>
          <p:nvPr/>
        </p:nvSpPr>
        <p:spPr>
          <a:xfrm>
            <a:off x="3219425" y="3164833"/>
            <a:ext cx="399000" cy="2973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1064;p92">
            <a:extLst>
              <a:ext uri="{FF2B5EF4-FFF2-40B4-BE49-F238E27FC236}">
                <a16:creationId xmlns:a16="http://schemas.microsoft.com/office/drawing/2014/main" id="{738CA2C1-1393-6042-B539-30A5016D0B60}"/>
              </a:ext>
            </a:extLst>
          </p:cNvPr>
          <p:cNvSpPr txBox="1"/>
          <p:nvPr/>
        </p:nvSpPr>
        <p:spPr>
          <a:xfrm>
            <a:off x="3219425" y="3070033"/>
            <a:ext cx="547800" cy="4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B5394"/>
                </a:solidFill>
                <a:latin typeface="Lato"/>
                <a:ea typeface="Lato"/>
                <a:cs typeface="Lato"/>
                <a:sym typeface="Lato"/>
              </a:rPr>
              <a:t>RoI</a:t>
            </a:r>
            <a:endParaRPr sz="1100">
              <a:solidFill>
                <a:srgbClr val="0B5394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0" name="Google Shape;1065;p92">
            <a:extLst>
              <a:ext uri="{FF2B5EF4-FFF2-40B4-BE49-F238E27FC236}">
                <a16:creationId xmlns:a16="http://schemas.microsoft.com/office/drawing/2014/main" id="{35320155-7C5C-384C-B3AB-7A92C651268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67233" y="3727599"/>
            <a:ext cx="230568" cy="473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" name="Google Shape;1066;p92">
            <a:extLst>
              <a:ext uri="{FF2B5EF4-FFF2-40B4-BE49-F238E27FC236}">
                <a16:creationId xmlns:a16="http://schemas.microsoft.com/office/drawing/2014/main" id="{65C1299B-3DF4-474D-B64C-F157AD19662E}"/>
              </a:ext>
            </a:extLst>
          </p:cNvPr>
          <p:cNvCxnSpPr>
            <a:cxnSpLocks/>
          </p:cNvCxnSpPr>
          <p:nvPr/>
        </p:nvCxnSpPr>
        <p:spPr>
          <a:xfrm>
            <a:off x="3634333" y="3315199"/>
            <a:ext cx="432900" cy="453671"/>
          </a:xfrm>
          <a:prstGeom prst="straightConnector1">
            <a:avLst/>
          </a:prstGeom>
          <a:noFill/>
          <a:ln w="9525" cap="flat" cmpd="sng">
            <a:solidFill>
              <a:srgbClr val="0B5394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12" name="Google Shape;1067;p92">
            <a:extLst>
              <a:ext uri="{FF2B5EF4-FFF2-40B4-BE49-F238E27FC236}">
                <a16:creationId xmlns:a16="http://schemas.microsoft.com/office/drawing/2014/main" id="{14FCE889-A47C-1648-9934-2C71D45507C1}"/>
              </a:ext>
            </a:extLst>
          </p:cNvPr>
          <p:cNvGrpSpPr/>
          <p:nvPr/>
        </p:nvGrpSpPr>
        <p:grpSpPr>
          <a:xfrm>
            <a:off x="1995890" y="4213741"/>
            <a:ext cx="283334" cy="324392"/>
            <a:chOff x="1962075" y="2257325"/>
            <a:chExt cx="283334" cy="243300"/>
          </a:xfrm>
        </p:grpSpPr>
        <p:pic>
          <p:nvPicPr>
            <p:cNvPr id="13" name="Google Shape;1068;p92">
              <a:extLst>
                <a:ext uri="{FF2B5EF4-FFF2-40B4-BE49-F238E27FC236}">
                  <a16:creationId xmlns:a16="http://schemas.microsoft.com/office/drawing/2014/main" id="{87741E90-C65F-B741-A1DE-FCBA8B076B7E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100725" y="2277725"/>
              <a:ext cx="144684" cy="22290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4" name="Google Shape;1069;p92">
              <a:extLst>
                <a:ext uri="{FF2B5EF4-FFF2-40B4-BE49-F238E27FC236}">
                  <a16:creationId xmlns:a16="http://schemas.microsoft.com/office/drawing/2014/main" id="{58EB030D-4704-754F-9541-A7C423DCB044}"/>
                </a:ext>
              </a:extLst>
            </p:cNvPr>
            <p:cNvCxnSpPr/>
            <p:nvPr/>
          </p:nvCxnSpPr>
          <p:spPr>
            <a:xfrm rot="10800000">
              <a:off x="2015854" y="2257325"/>
              <a:ext cx="208500" cy="50100"/>
            </a:xfrm>
            <a:prstGeom prst="straightConnector1">
              <a:avLst/>
            </a:prstGeom>
            <a:noFill/>
            <a:ln w="9525" cap="flat" cmpd="sng">
              <a:solidFill>
                <a:srgbClr val="0B539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" name="Google Shape;1070;p92">
              <a:extLst>
                <a:ext uri="{FF2B5EF4-FFF2-40B4-BE49-F238E27FC236}">
                  <a16:creationId xmlns:a16="http://schemas.microsoft.com/office/drawing/2014/main" id="{2AF5C893-0716-F343-94D3-F72716A78AE1}"/>
                </a:ext>
              </a:extLst>
            </p:cNvPr>
            <p:cNvCxnSpPr/>
            <p:nvPr/>
          </p:nvCxnSpPr>
          <p:spPr>
            <a:xfrm rot="10800000">
              <a:off x="1967029" y="2338425"/>
              <a:ext cx="174900" cy="39300"/>
            </a:xfrm>
            <a:prstGeom prst="straightConnector1">
              <a:avLst/>
            </a:prstGeom>
            <a:noFill/>
            <a:ln w="9525" cap="flat" cmpd="sng">
              <a:solidFill>
                <a:srgbClr val="0B539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" name="Google Shape;1071;p92">
              <a:extLst>
                <a:ext uri="{FF2B5EF4-FFF2-40B4-BE49-F238E27FC236}">
                  <a16:creationId xmlns:a16="http://schemas.microsoft.com/office/drawing/2014/main" id="{3F349FD2-FCDE-2A45-93AE-DF9227C5D5CF}"/>
                </a:ext>
              </a:extLst>
            </p:cNvPr>
            <p:cNvCxnSpPr/>
            <p:nvPr/>
          </p:nvCxnSpPr>
          <p:spPr>
            <a:xfrm rot="10800000">
              <a:off x="1967029" y="2448325"/>
              <a:ext cx="174900" cy="39300"/>
            </a:xfrm>
            <a:prstGeom prst="straightConnector1">
              <a:avLst/>
            </a:prstGeom>
            <a:noFill/>
            <a:ln w="9525" cap="flat" cmpd="sng">
              <a:solidFill>
                <a:srgbClr val="0B539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" name="Google Shape;1072;p92">
              <a:extLst>
                <a:ext uri="{FF2B5EF4-FFF2-40B4-BE49-F238E27FC236}">
                  <a16:creationId xmlns:a16="http://schemas.microsoft.com/office/drawing/2014/main" id="{AE8CF946-8C1C-9C47-AB16-2EE13C37A8DE}"/>
                </a:ext>
              </a:extLst>
            </p:cNvPr>
            <p:cNvCxnSpPr/>
            <p:nvPr/>
          </p:nvCxnSpPr>
          <p:spPr>
            <a:xfrm flipH="1">
              <a:off x="1962075" y="2257425"/>
              <a:ext cx="85800" cy="90600"/>
            </a:xfrm>
            <a:prstGeom prst="straightConnector1">
              <a:avLst/>
            </a:prstGeom>
            <a:noFill/>
            <a:ln w="9525" cap="flat" cmpd="sng">
              <a:solidFill>
                <a:srgbClr val="0B539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" name="Google Shape;1073;p92">
              <a:extLst>
                <a:ext uri="{FF2B5EF4-FFF2-40B4-BE49-F238E27FC236}">
                  <a16:creationId xmlns:a16="http://schemas.microsoft.com/office/drawing/2014/main" id="{EE6B6309-564B-4C42-B968-9E410F39070E}"/>
                </a:ext>
              </a:extLst>
            </p:cNvPr>
            <p:cNvCxnSpPr/>
            <p:nvPr/>
          </p:nvCxnSpPr>
          <p:spPr>
            <a:xfrm>
              <a:off x="1962075" y="2343863"/>
              <a:ext cx="0" cy="118500"/>
            </a:xfrm>
            <a:prstGeom prst="straightConnector1">
              <a:avLst/>
            </a:prstGeom>
            <a:noFill/>
            <a:ln w="9525" cap="flat" cmpd="sng">
              <a:solidFill>
                <a:srgbClr val="0B539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19" name="Google Shape;1077;p92">
            <a:extLst>
              <a:ext uri="{FF2B5EF4-FFF2-40B4-BE49-F238E27FC236}">
                <a16:creationId xmlns:a16="http://schemas.microsoft.com/office/drawing/2014/main" id="{2A0660D0-70AB-984D-974F-9114A3EFE1EA}"/>
              </a:ext>
            </a:extLst>
          </p:cNvPr>
          <p:cNvCxnSpPr/>
          <p:nvPr/>
        </p:nvCxnSpPr>
        <p:spPr>
          <a:xfrm>
            <a:off x="3403774" y="4052890"/>
            <a:ext cx="2589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0" name="Google Shape;1078;p92">
            <a:extLst>
              <a:ext uri="{FF2B5EF4-FFF2-40B4-BE49-F238E27FC236}">
                <a16:creationId xmlns:a16="http://schemas.microsoft.com/office/drawing/2014/main" id="{DA8BD5FC-54FE-F741-A9C8-33169F43472A}"/>
              </a:ext>
            </a:extLst>
          </p:cNvPr>
          <p:cNvSpPr txBox="1"/>
          <p:nvPr/>
        </p:nvSpPr>
        <p:spPr>
          <a:xfrm>
            <a:off x="3639159" y="3809241"/>
            <a:ext cx="432900" cy="4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Lato"/>
                <a:ea typeface="Lato"/>
                <a:cs typeface="Lato"/>
                <a:sym typeface="Lato"/>
              </a:rPr>
              <a:t>...</a:t>
            </a:r>
            <a:endParaRPr dirty="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" name="Google Shape;1079;p92">
            <a:extLst>
              <a:ext uri="{FF2B5EF4-FFF2-40B4-BE49-F238E27FC236}">
                <a16:creationId xmlns:a16="http://schemas.microsoft.com/office/drawing/2014/main" id="{F8B1155F-75F3-D44D-BBDD-C10B165F4705}"/>
              </a:ext>
            </a:extLst>
          </p:cNvPr>
          <p:cNvSpPr txBox="1"/>
          <p:nvPr/>
        </p:nvSpPr>
        <p:spPr>
          <a:xfrm>
            <a:off x="4281900" y="3847633"/>
            <a:ext cx="891233" cy="526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err="1">
                <a:latin typeface="Lato"/>
                <a:ea typeface="Lato"/>
                <a:cs typeface="Lato"/>
                <a:sym typeface="Lato"/>
              </a:rPr>
              <a:t>RoI</a:t>
            </a:r>
            <a:r>
              <a:rPr lang="en" sz="1000" dirty="0">
                <a:latin typeface="Lato"/>
                <a:ea typeface="Lato"/>
                <a:cs typeface="Lato"/>
                <a:sym typeface="Lato"/>
              </a:rPr>
              <a:t> output </a:t>
            </a:r>
            <a:endParaRPr sz="1000" dirty="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latin typeface="Lato"/>
                <a:ea typeface="Lato"/>
                <a:cs typeface="Lato"/>
                <a:sym typeface="Lato"/>
              </a:rPr>
              <a:t>(fixed size)</a:t>
            </a:r>
            <a:endParaRPr sz="1000" dirty="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B2BD038-F57A-304D-92CB-1D64299E4428}"/>
              </a:ext>
            </a:extLst>
          </p:cNvPr>
          <p:cNvSpPr txBox="1"/>
          <p:nvPr/>
        </p:nvSpPr>
        <p:spPr>
          <a:xfrm>
            <a:off x="706975" y="4543514"/>
            <a:ext cx="1539793" cy="55399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N" sz="1200" b="0" i="0" u="none" strike="noStrike" cap="none" spc="0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Features of </a:t>
            </a:r>
            <a:r>
              <a:rPr kumimoji="0" lang="en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Anchors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01A4220-5771-8B4D-8D13-3F58A06340C0}"/>
              </a:ext>
            </a:extLst>
          </p:cNvPr>
          <p:cNvSpPr txBox="1"/>
          <p:nvPr/>
        </p:nvSpPr>
        <p:spPr>
          <a:xfrm>
            <a:off x="2269149" y="4527798"/>
            <a:ext cx="1539793" cy="55399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N" sz="1200" b="0" i="0" u="none" strike="noStrike" cap="none" spc="0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Features of </a:t>
            </a:r>
            <a:r>
              <a:rPr kumimoji="0" lang="en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Proposals</a:t>
            </a:r>
          </a:p>
        </p:txBody>
      </p:sp>
      <p:sp>
        <p:nvSpPr>
          <p:cNvPr id="29" name="Right Arrow 28">
            <a:extLst>
              <a:ext uri="{FF2B5EF4-FFF2-40B4-BE49-F238E27FC236}">
                <a16:creationId xmlns:a16="http://schemas.microsoft.com/office/drawing/2014/main" id="{413B9531-9A2B-3145-8707-050FF8368561}"/>
              </a:ext>
            </a:extLst>
          </p:cNvPr>
          <p:cNvSpPr/>
          <p:nvPr/>
        </p:nvSpPr>
        <p:spPr>
          <a:xfrm>
            <a:off x="1693333" y="4703477"/>
            <a:ext cx="553435" cy="131883"/>
          </a:xfrm>
          <a:prstGeom prst="rightArrow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CN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A2AA697-FF99-C74D-A0D0-F097375D5042}"/>
              </a:ext>
            </a:extLst>
          </p:cNvPr>
          <p:cNvSpPr txBox="1"/>
          <p:nvPr/>
        </p:nvSpPr>
        <p:spPr>
          <a:xfrm>
            <a:off x="1701131" y="4836578"/>
            <a:ext cx="589517" cy="27578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N" sz="1200" b="1" i="0" u="none" strike="noStrike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RPN</a:t>
            </a:r>
            <a:endParaRPr kumimoji="0" lang="en-CN" sz="1800" b="1" i="0" u="none" strike="noStrike" cap="none" spc="0" normalizeH="0" baseline="0" dirty="0">
              <a:ln>
                <a:noFill/>
              </a:ln>
              <a:solidFill>
                <a:srgbClr val="C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95A567C-BE5D-0043-9B33-56BF08F94095}"/>
              </a:ext>
            </a:extLst>
          </p:cNvPr>
          <p:cNvSpPr txBox="1"/>
          <p:nvPr/>
        </p:nvSpPr>
        <p:spPr>
          <a:xfrm>
            <a:off x="838200" y="1879600"/>
            <a:ext cx="6883400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Loss of RoI pooling</a:t>
            </a:r>
          </a:p>
        </p:txBody>
      </p:sp>
      <p:pic>
        <p:nvPicPr>
          <p:cNvPr id="35" name="Google Shape;492;p67">
            <a:extLst>
              <a:ext uri="{FF2B5EF4-FFF2-40B4-BE49-F238E27FC236}">
                <a16:creationId xmlns:a16="http://schemas.microsoft.com/office/drawing/2014/main" id="{8F764E77-3F75-EA4D-9188-BB4870AF7688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81191" y="2434498"/>
            <a:ext cx="5642012" cy="221507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077316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E955F39-E350-4A8F-8C9A-360C04A0C27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zh-CN" dirty="0"/>
              <a:t>Recap: Image Detection</a:t>
            </a:r>
            <a:endParaRPr lang="zh-CN" altLang="en-US" dirty="0"/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3AFD27FD-8C4C-40C6-80BF-3CCD5B69E952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51072" y="1160464"/>
            <a:ext cx="6235995" cy="793994"/>
          </a:xfrm>
        </p:spPr>
        <p:txBody>
          <a:bodyPr/>
          <a:lstStyle/>
          <a:p>
            <a:pPr marL="342900" indent="-342900">
              <a:lnSpc>
                <a:spcPct val="12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/>
                </a:solidFill>
              </a:rPr>
              <a:t>Two stage </a:t>
            </a:r>
            <a:r>
              <a:rPr lang="en-US" altLang="zh-CN" dirty="0"/>
              <a:t>vs </a:t>
            </a:r>
            <a:r>
              <a:rPr lang="en-US" altLang="zh-CN" b="1" dirty="0">
                <a:solidFill>
                  <a:srgbClr val="C00000"/>
                </a:solidFill>
              </a:rPr>
              <a:t>One-stage pipeline</a:t>
            </a:r>
            <a:endParaRPr lang="en-US" altLang="zh-CN" sz="2400" b="1" dirty="0">
              <a:solidFill>
                <a:srgbClr val="C00000"/>
              </a:solidFill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7BAA864-93A1-49BC-9A4E-955C37F595FF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1C93FE00-0B4C-AF40-8F57-0F2E12FDE392}" type="slidenum">
              <a:rPr kumimoji="1" lang="zh-CN" altLang="en-US" smtClean="0"/>
              <a:pPr/>
              <a:t>18</a:t>
            </a:fld>
            <a:endParaRPr kumimoji="1" lang="zh-CN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95A567C-BE5D-0043-9B33-56BF08F94095}"/>
              </a:ext>
            </a:extLst>
          </p:cNvPr>
          <p:cNvSpPr txBox="1"/>
          <p:nvPr/>
        </p:nvSpPr>
        <p:spPr>
          <a:xfrm>
            <a:off x="838200" y="1879600"/>
            <a:ext cx="6883400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No RPN, No RoI-pooling</a:t>
            </a:r>
          </a:p>
        </p:txBody>
      </p:sp>
      <p:pic>
        <p:nvPicPr>
          <p:cNvPr id="39" name="Google Shape;1682;p128">
            <a:extLst>
              <a:ext uri="{FF2B5EF4-FFF2-40B4-BE49-F238E27FC236}">
                <a16:creationId xmlns:a16="http://schemas.microsoft.com/office/drawing/2014/main" id="{11E24B19-6786-3F45-8F4F-A83CFF482A17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2">
            <a:alphaModFix/>
          </a:blip>
          <a:srcRect t="8154"/>
          <a:stretch/>
        </p:blipFill>
        <p:spPr>
          <a:xfrm>
            <a:off x="474283" y="2208216"/>
            <a:ext cx="6112784" cy="39526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page76image31549568">
            <a:extLst>
              <a:ext uri="{FF2B5EF4-FFF2-40B4-BE49-F238E27FC236}">
                <a16:creationId xmlns:a16="http://schemas.microsoft.com/office/drawing/2014/main" id="{8C3794A1-5699-4F47-8BEF-7E562E5A6B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0" y="-1325563"/>
            <a:ext cx="2984500" cy="2095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36DCCA7-E909-6D46-A7AC-EE1A1F501381}"/>
              </a:ext>
            </a:extLst>
          </p:cNvPr>
          <p:cNvSpPr txBox="1"/>
          <p:nvPr/>
        </p:nvSpPr>
        <p:spPr>
          <a:xfrm>
            <a:off x="6478859" y="2587083"/>
            <a:ext cx="5238858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W</a:t>
            </a:r>
            <a:r>
              <a:rPr kumimoji="0" lang="en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hat’s the output feature map in this (c) example?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FDB9FF8-F401-8445-AF1C-7B007B678269}"/>
              </a:ext>
            </a:extLst>
          </p:cNvPr>
          <p:cNvSpPr txBox="1"/>
          <p:nvPr/>
        </p:nvSpPr>
        <p:spPr>
          <a:xfrm>
            <a:off x="6478859" y="3164167"/>
            <a:ext cx="5238858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Answer: </a:t>
            </a:r>
            <a:r>
              <a:rPr kumimoji="0" lang="en-CN" sz="1800" b="1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4 x 4 </a:t>
            </a:r>
            <a:r>
              <a:rPr kumimoji="0" lang="en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x (</a:t>
            </a:r>
            <a:r>
              <a:rPr kumimoji="0" lang="en-CN" sz="1800" b="1" i="0" u="none" strike="noStrike" cap="none" spc="0" normalizeH="0" baseline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4 </a:t>
            </a:r>
            <a:r>
              <a:rPr kumimoji="0" lang="en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* </a:t>
            </a:r>
            <a:r>
              <a:rPr kumimoji="0" lang="en-CN" sz="1800" b="1" i="0" u="none" strike="noStrike" cap="none" spc="0" normalizeH="0" baseline="0" dirty="0">
                <a:ln>
                  <a:noFill/>
                </a:ln>
                <a:solidFill>
                  <a:srgbClr val="0070C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4</a:t>
            </a:r>
            <a:r>
              <a:rPr kumimoji="0" lang="en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 + </a:t>
            </a:r>
            <a:r>
              <a:rPr kumimoji="0" lang="en-CN" sz="1800" b="1" i="1" u="none" strike="noStrike" cap="none" spc="0" normalizeH="0" baseline="0" dirty="0">
                <a:ln>
                  <a:noFill/>
                </a:ln>
                <a:solidFill>
                  <a:srgbClr val="7030A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p</a:t>
            </a:r>
            <a:r>
              <a:rPr kumimoji="0" lang="en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)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B36E6BA-1201-4440-8E8C-5551AD71F9FA}"/>
              </a:ext>
            </a:extLst>
          </p:cNvPr>
          <p:cNvSpPr txBox="1"/>
          <p:nvPr/>
        </p:nvSpPr>
        <p:spPr>
          <a:xfrm>
            <a:off x="6478859" y="3716923"/>
            <a:ext cx="5238858" cy="120032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Within </a:t>
            </a:r>
            <a:r>
              <a:rPr kumimoji="0" lang="en-CN" sz="18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each grid cell</a:t>
            </a:r>
            <a:r>
              <a:rPr lang="en-CN" dirty="0"/>
              <a:t>: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Regress from </a:t>
            </a:r>
            <a:r>
              <a:rPr lang="en-US" dirty="0"/>
              <a:t>each for the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B base boxes </a:t>
            </a:r>
            <a:r>
              <a:rPr lang="en-US" dirty="0"/>
              <a:t>(aka anchors) to a final box with </a:t>
            </a:r>
            <a:r>
              <a:rPr lang="en-US" b="1" dirty="0">
                <a:solidFill>
                  <a:srgbClr val="0070C0"/>
                </a:solidFill>
              </a:rPr>
              <a:t>(dx, </a:t>
            </a:r>
            <a:r>
              <a:rPr lang="en-US" b="1" dirty="0" err="1">
                <a:solidFill>
                  <a:srgbClr val="0070C0"/>
                </a:solidFill>
              </a:rPr>
              <a:t>dy</a:t>
            </a:r>
            <a:r>
              <a:rPr lang="en-US" b="1" dirty="0">
                <a:solidFill>
                  <a:srgbClr val="0070C0"/>
                </a:solidFill>
              </a:rPr>
              <a:t>, dh, </a:t>
            </a:r>
            <a:r>
              <a:rPr lang="en-US" b="1" dirty="0" err="1">
                <a:solidFill>
                  <a:srgbClr val="0070C0"/>
                </a:solidFill>
              </a:rPr>
              <a:t>dw</a:t>
            </a:r>
            <a:r>
              <a:rPr lang="en-US" b="1" dirty="0">
                <a:solidFill>
                  <a:srgbClr val="0070C0"/>
                </a:solidFill>
              </a:rPr>
              <a:t>)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Predict scores for ea</a:t>
            </a:r>
            <a:r>
              <a:rPr lang="en-US" dirty="0"/>
              <a:t>ch of </a:t>
            </a:r>
            <a:r>
              <a:rPr lang="en-US" b="1" i="1" dirty="0">
                <a:solidFill>
                  <a:srgbClr val="7030A0"/>
                </a:solidFill>
              </a:rPr>
              <a:t>p</a:t>
            </a:r>
            <a:r>
              <a:rPr lang="en-US" dirty="0"/>
              <a:t> classes</a:t>
            </a:r>
            <a:endParaRPr kumimoji="0" lang="en-CN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74382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E955F39-E350-4A8F-8C9A-360C04A0C27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zh-CN" dirty="0"/>
              <a:t>Recap: Image Detection</a:t>
            </a:r>
            <a:endParaRPr lang="zh-CN" altLang="en-US" dirty="0"/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3AFD27FD-8C4C-40C6-80BF-3CCD5B69E952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51072" y="1160463"/>
            <a:ext cx="3877986" cy="812521"/>
          </a:xfrm>
        </p:spPr>
        <p:txBody>
          <a:bodyPr/>
          <a:lstStyle/>
          <a:p>
            <a:pPr marL="342900" indent="-342900">
              <a:lnSpc>
                <a:spcPct val="12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zh-CN" dirty="0"/>
              <a:t>Detection loss</a:t>
            </a:r>
            <a:endParaRPr lang="en-US" altLang="zh-CN" sz="24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7BAA864-93A1-49BC-9A4E-955C37F595FF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1C93FE00-0B4C-AF40-8F57-0F2E12FDE392}" type="slidenum">
              <a:rPr kumimoji="1" lang="zh-CN" altLang="en-US" smtClean="0"/>
              <a:pPr/>
              <a:t>19</a:t>
            </a:fld>
            <a:endParaRPr kumimoji="1" lang="zh-CN" altLang="en-US" dirty="0"/>
          </a:p>
        </p:txBody>
      </p:sp>
      <p:pic>
        <p:nvPicPr>
          <p:cNvPr id="6" name="Google Shape;1682;p128">
            <a:extLst>
              <a:ext uri="{FF2B5EF4-FFF2-40B4-BE49-F238E27FC236}">
                <a16:creationId xmlns:a16="http://schemas.microsoft.com/office/drawing/2014/main" id="{BF245DB4-8904-4344-86B4-7EDF99DB9D89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</a:blip>
          <a:srcRect t="8154"/>
          <a:stretch/>
        </p:blipFill>
        <p:spPr>
          <a:xfrm>
            <a:off x="474283" y="2208216"/>
            <a:ext cx="6112784" cy="395267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841DE79-EDC0-D94B-B8A4-B7025290D577}"/>
              </a:ext>
            </a:extLst>
          </p:cNvPr>
          <p:cNvSpPr/>
          <p:nvPr/>
        </p:nvSpPr>
        <p:spPr>
          <a:xfrm>
            <a:off x="474283" y="5645426"/>
            <a:ext cx="6004576" cy="515461"/>
          </a:xfrm>
          <a:prstGeom prst="rect">
            <a:avLst/>
          </a:prstGeom>
          <a:noFill/>
          <a:ln w="19050" cap="flat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CN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B38B17A-D7ED-5F49-8CB8-71785B4122F3}"/>
              </a:ext>
            </a:extLst>
          </p:cNvPr>
          <p:cNvSpPr/>
          <p:nvPr/>
        </p:nvSpPr>
        <p:spPr>
          <a:xfrm>
            <a:off x="8314015" y="1160463"/>
            <a:ext cx="38779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N" dirty="0">
                <a:hlinkClick r:id="rId4"/>
              </a:rPr>
              <a:t>https://arxiv.org/pdf/1506.01497.pdf</a:t>
            </a:r>
            <a:r>
              <a:rPr lang="en-CN" dirty="0"/>
              <a:t> </a:t>
            </a:r>
          </a:p>
        </p:txBody>
      </p:sp>
      <p:pic>
        <p:nvPicPr>
          <p:cNvPr id="14" name="Picture 13" descr="Diagram, schematic&#10;&#10;Description automatically generated">
            <a:extLst>
              <a:ext uri="{FF2B5EF4-FFF2-40B4-BE49-F238E27FC236}">
                <a16:creationId xmlns:a16="http://schemas.microsoft.com/office/drawing/2014/main" id="{1BE96B4F-A3CB-F344-AA94-C6BF9A4719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6207" y="1522410"/>
            <a:ext cx="3606800" cy="13335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0530F8D-8CAD-D248-937E-F19A69D409DE}"/>
              </a:ext>
            </a:extLst>
          </p:cNvPr>
          <p:cNvSpPr txBox="1"/>
          <p:nvPr/>
        </p:nvSpPr>
        <p:spPr>
          <a:xfrm>
            <a:off x="6879627" y="2777778"/>
            <a:ext cx="4676269" cy="147732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1" u="none" strike="noStrike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p</a:t>
            </a:r>
            <a:r>
              <a:rPr kumimoji="0" lang="en-CN" sz="1800" b="0" i="0" u="none" strike="noStrike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* and </a:t>
            </a:r>
            <a:r>
              <a:rPr kumimoji="0" lang="en-CN" sz="1800" b="0" i="1" u="none" strike="noStrike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t</a:t>
            </a:r>
            <a:r>
              <a:rPr kumimoji="0" lang="en-CN" sz="1800" b="0" i="0" u="none" strike="noStrike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* </a:t>
            </a:r>
            <a:r>
              <a:rPr kumimoji="0" lang="en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are the ground truth for classification and localization/regression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CN" dirty="0"/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CN" dirty="0"/>
              <a:t>Note t</a:t>
            </a:r>
            <a:r>
              <a:rPr lang="en-US" dirty="0"/>
              <a:t>ha</a:t>
            </a:r>
            <a:r>
              <a:rPr lang="en-CN" dirty="0"/>
              <a:t>t regression loss is only for positive samples.</a:t>
            </a:r>
            <a:endParaRPr kumimoji="0" lang="en-CN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" name="Picture 17" descr="Text&#10;&#10;Description automatically generated with low confidence">
            <a:extLst>
              <a:ext uri="{FF2B5EF4-FFF2-40B4-BE49-F238E27FC236}">
                <a16:creationId xmlns:a16="http://schemas.microsoft.com/office/drawing/2014/main" id="{793752C8-8454-8B49-AF0B-30B7965B836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939"/>
          <a:stretch/>
        </p:blipFill>
        <p:spPr>
          <a:xfrm>
            <a:off x="7131931" y="4439477"/>
            <a:ext cx="2364167" cy="25236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7D36159-F214-0A4E-9F60-B76612E82997}"/>
              </a:ext>
            </a:extLst>
          </p:cNvPr>
          <p:cNvSpPr txBox="1"/>
          <p:nvPr/>
        </p:nvSpPr>
        <p:spPr>
          <a:xfrm>
            <a:off x="8632066" y="4691555"/>
            <a:ext cx="3241881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N" sz="1800" b="0" i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R</a:t>
            </a:r>
            <a:r>
              <a:rPr kumimoji="0" lang="en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 is the smoothed L1 loss</a:t>
            </a:r>
          </a:p>
        </p:txBody>
      </p:sp>
    </p:spTree>
    <p:extLst>
      <p:ext uri="{BB962C8B-B14F-4D97-AF65-F5344CB8AC3E}">
        <p14:creationId xmlns:p14="http://schemas.microsoft.com/office/powerpoint/2010/main" val="3135398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A05E2EE-FDFD-4B98-9EC8-10BE68D00DE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anchor="b"/>
          <a:lstStyle/>
          <a:p>
            <a:r>
              <a:rPr lang="en-US" altLang="zh-CN" dirty="0"/>
              <a:t>Outline</a:t>
            </a:r>
            <a:endParaRPr lang="zh-CN" altLang="en-US" dirty="0"/>
          </a:p>
        </p:txBody>
      </p:sp>
      <p:graphicFrame>
        <p:nvGraphicFramePr>
          <p:cNvPr id="54" name="表格 54">
            <a:extLst>
              <a:ext uri="{FF2B5EF4-FFF2-40B4-BE49-F238E27FC236}">
                <a16:creationId xmlns:a16="http://schemas.microsoft.com/office/drawing/2014/main" id="{F94B51DD-D168-47D7-8446-3E6339A8FB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7820647"/>
              </p:ext>
            </p:extLst>
          </p:nvPr>
        </p:nvGraphicFramePr>
        <p:xfrm>
          <a:off x="4189130" y="2703871"/>
          <a:ext cx="8102672" cy="2160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78252">
                  <a:extLst>
                    <a:ext uri="{9D8B030D-6E8A-4147-A177-3AD203B41FA5}">
                      <a16:colId xmlns:a16="http://schemas.microsoft.com/office/drawing/2014/main" val="1320902047"/>
                    </a:ext>
                  </a:extLst>
                </a:gridCol>
                <a:gridCol w="5206191">
                  <a:extLst>
                    <a:ext uri="{9D8B030D-6E8A-4147-A177-3AD203B41FA5}">
                      <a16:colId xmlns:a16="http://schemas.microsoft.com/office/drawing/2014/main" val="2498488997"/>
                    </a:ext>
                  </a:extLst>
                </a:gridCol>
                <a:gridCol w="1318229">
                  <a:extLst>
                    <a:ext uri="{9D8B030D-6E8A-4147-A177-3AD203B41FA5}">
                      <a16:colId xmlns:a16="http://schemas.microsoft.com/office/drawing/2014/main" val="193213646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baseline="0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Part 1</a:t>
                      </a:r>
                      <a:endParaRPr lang="zh-CN" altLang="en-US" sz="1600" b="1" baseline="0" dirty="0">
                        <a:solidFill>
                          <a:srgbClr val="C00000"/>
                        </a:solidFill>
                        <a:latin typeface="+mn-ea"/>
                        <a:ea typeface="+mn-ea"/>
                      </a:endParaRPr>
                    </a:p>
                  </a:txBody>
                  <a:tcPr marL="108000" marR="108000" marT="72000" marB="72000" anchor="ctr"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1" algn="l"/>
                      <a:r>
                        <a:rPr lang="en-US" altLang="zh-CN" sz="1400" b="1" baseline="0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Recap: classification loss and detection pipeline </a:t>
                      </a:r>
                      <a:endParaRPr lang="zh-CN" altLang="en-US" sz="1400" b="1" baseline="0" dirty="0">
                        <a:solidFill>
                          <a:srgbClr val="C00000"/>
                        </a:solidFill>
                        <a:latin typeface="+mn-ea"/>
                        <a:ea typeface="+mn-ea"/>
                      </a:endParaRPr>
                    </a:p>
                  </a:txBody>
                  <a:tcPr marL="108000" marR="108000" marT="72000" marB="72000" anchor="ctr"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600" b="1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108000" marR="108000" marT="72000" marB="72000" anchor="ctr"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4658542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1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Part 2</a:t>
                      </a:r>
                      <a:endParaRPr lang="zh-CN" altLang="en-US" sz="1600" b="1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108000" marR="108000" marT="72000" marB="72000" anchor="ctr"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1" indent="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1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Image segmentation</a:t>
                      </a:r>
                      <a:endParaRPr lang="zh-CN" altLang="en-US" sz="1400" b="1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108000" marR="108000" marT="72000" marB="72000" anchor="ctr"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600" b="1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108000" marR="108000" marT="72000" marB="72000" anchor="ctr"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23513385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1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Part 3</a:t>
                      </a:r>
                      <a:endParaRPr lang="zh-CN" altLang="en-US" sz="1600" b="1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108000" marR="108000" marT="72000" marB="72000" anchor="ctr"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1" indent="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1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Building up your research career</a:t>
                      </a:r>
                      <a:endParaRPr lang="zh-CN" altLang="en-US" sz="1400" b="1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108000" marR="108000" marT="72000" marB="72000" anchor="ctr"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600" b="1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108000" marR="108000" marT="72000" marB="72000" anchor="ctr"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34023315"/>
                  </a:ext>
                </a:extLst>
              </a:tr>
            </a:tbl>
          </a:graphicData>
        </a:graphic>
      </p:graphicFrame>
      <p:sp>
        <p:nvSpPr>
          <p:cNvPr id="56" name="灯片编号占位符 55">
            <a:extLst>
              <a:ext uri="{FF2B5EF4-FFF2-40B4-BE49-F238E27FC236}">
                <a16:creationId xmlns:a16="http://schemas.microsoft.com/office/drawing/2014/main" id="{A7FD9E6C-A141-40EC-ABD8-0C6333B9E43B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1C93FE00-0B4C-AF40-8F57-0F2E12FDE392}" type="slidenum">
              <a:rPr kumimoji="1" lang="zh-CN" altLang="en-US" smtClean="0"/>
              <a:pPr/>
              <a:t>2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289519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E955F39-E350-4A8F-8C9A-360C04A0C27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zh-CN" dirty="0"/>
              <a:t>Recap: Image Detection</a:t>
            </a:r>
            <a:endParaRPr lang="zh-CN" altLang="en-US" dirty="0"/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3AFD27FD-8C4C-40C6-80BF-3CCD5B69E952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51072" y="1160463"/>
            <a:ext cx="3877986" cy="812521"/>
          </a:xfrm>
        </p:spPr>
        <p:txBody>
          <a:bodyPr/>
          <a:lstStyle/>
          <a:p>
            <a:pPr marL="342900" indent="-342900">
              <a:lnSpc>
                <a:spcPct val="12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zh-CN" dirty="0"/>
              <a:t>Detection loss</a:t>
            </a:r>
            <a:endParaRPr lang="en-US" altLang="zh-CN" sz="24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7BAA864-93A1-49BC-9A4E-955C37F595FF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1C93FE00-0B4C-AF40-8F57-0F2E12FDE392}" type="slidenum">
              <a:rPr kumimoji="1" lang="zh-CN" altLang="en-US" smtClean="0"/>
              <a:pPr/>
              <a:t>20</a:t>
            </a:fld>
            <a:endParaRPr kumimoji="1" lang="zh-CN" altLang="en-US" dirty="0"/>
          </a:p>
        </p:txBody>
      </p:sp>
      <p:pic>
        <p:nvPicPr>
          <p:cNvPr id="6" name="Google Shape;1682;p128">
            <a:extLst>
              <a:ext uri="{FF2B5EF4-FFF2-40B4-BE49-F238E27FC236}">
                <a16:creationId xmlns:a16="http://schemas.microsoft.com/office/drawing/2014/main" id="{BF245DB4-8904-4344-86B4-7EDF99DB9D89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</a:blip>
          <a:srcRect t="8154" b="44283"/>
          <a:stretch/>
        </p:blipFill>
        <p:spPr>
          <a:xfrm>
            <a:off x="474283" y="2208216"/>
            <a:ext cx="6112784" cy="2046887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B38B17A-D7ED-5F49-8CB8-71785B4122F3}"/>
              </a:ext>
            </a:extLst>
          </p:cNvPr>
          <p:cNvSpPr/>
          <p:nvPr/>
        </p:nvSpPr>
        <p:spPr>
          <a:xfrm>
            <a:off x="8314015" y="1160463"/>
            <a:ext cx="38779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N" dirty="0">
                <a:hlinkClick r:id="rId4"/>
              </a:rPr>
              <a:t>https://arxiv.org/pdf/1506.01497.pdf</a:t>
            </a:r>
            <a:r>
              <a:rPr lang="en-CN" dirty="0"/>
              <a:t> </a:t>
            </a:r>
          </a:p>
        </p:txBody>
      </p:sp>
      <p:pic>
        <p:nvPicPr>
          <p:cNvPr id="14" name="Picture 13" descr="Diagram, schematic&#10;&#10;Description automatically generated">
            <a:extLst>
              <a:ext uri="{FF2B5EF4-FFF2-40B4-BE49-F238E27FC236}">
                <a16:creationId xmlns:a16="http://schemas.microsoft.com/office/drawing/2014/main" id="{1BE96B4F-A3CB-F344-AA94-C6BF9A4719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6207" y="1522410"/>
            <a:ext cx="3606800" cy="13335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0530F8D-8CAD-D248-937E-F19A69D409DE}"/>
              </a:ext>
            </a:extLst>
          </p:cNvPr>
          <p:cNvSpPr txBox="1"/>
          <p:nvPr/>
        </p:nvSpPr>
        <p:spPr>
          <a:xfrm>
            <a:off x="6879627" y="2777778"/>
            <a:ext cx="4676269" cy="147732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1" u="none" strike="noStrike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p</a:t>
            </a:r>
            <a:r>
              <a:rPr kumimoji="0" lang="en-CN" sz="1800" b="0" i="0" u="none" strike="noStrike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* and </a:t>
            </a:r>
            <a:r>
              <a:rPr kumimoji="0" lang="en-CN" sz="1800" b="0" i="1" u="none" strike="noStrike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t</a:t>
            </a:r>
            <a:r>
              <a:rPr kumimoji="0" lang="en-CN" sz="1800" b="0" i="0" u="none" strike="noStrike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* </a:t>
            </a:r>
            <a:r>
              <a:rPr kumimoji="0" lang="en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are the ground truth for classification and localization/regression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CN" dirty="0"/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CN" dirty="0"/>
              <a:t>Note t</a:t>
            </a:r>
            <a:r>
              <a:rPr lang="en-US" dirty="0"/>
              <a:t>ha</a:t>
            </a:r>
            <a:r>
              <a:rPr lang="en-CN" dirty="0"/>
              <a:t>t regression loss is only for positive samples.</a:t>
            </a:r>
            <a:endParaRPr kumimoji="0" lang="en-CN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" name="Picture 17" descr="Text&#10;&#10;Description automatically generated with low confidence">
            <a:extLst>
              <a:ext uri="{FF2B5EF4-FFF2-40B4-BE49-F238E27FC236}">
                <a16:creationId xmlns:a16="http://schemas.microsoft.com/office/drawing/2014/main" id="{793752C8-8454-8B49-AF0B-30B7965B836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939"/>
          <a:stretch/>
        </p:blipFill>
        <p:spPr>
          <a:xfrm>
            <a:off x="7131931" y="4439477"/>
            <a:ext cx="2364167" cy="25236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7D36159-F214-0A4E-9F60-B76612E82997}"/>
              </a:ext>
            </a:extLst>
          </p:cNvPr>
          <p:cNvSpPr txBox="1"/>
          <p:nvPr/>
        </p:nvSpPr>
        <p:spPr>
          <a:xfrm>
            <a:off x="8632066" y="4691555"/>
            <a:ext cx="3241881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N" sz="1800" b="0" i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R</a:t>
            </a:r>
            <a:r>
              <a:rPr kumimoji="0" lang="en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 is the smoothed L1 loss</a:t>
            </a:r>
          </a:p>
        </p:txBody>
      </p:sp>
      <p:pic>
        <p:nvPicPr>
          <p:cNvPr id="21" name="Picture 20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8B0513E0-A6BC-4249-90BC-B9EFA1A31D4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6251" y="5099115"/>
            <a:ext cx="2364167" cy="510134"/>
          </a:xfrm>
          <a:prstGeom prst="rect">
            <a:avLst/>
          </a:prstGeom>
        </p:spPr>
      </p:pic>
      <p:pic>
        <p:nvPicPr>
          <p:cNvPr id="23" name="Picture 22" descr="Text, letter&#10;&#10;Description automatically generated">
            <a:extLst>
              <a:ext uri="{FF2B5EF4-FFF2-40B4-BE49-F238E27FC236}">
                <a16:creationId xmlns:a16="http://schemas.microsoft.com/office/drawing/2014/main" id="{3D41B8B5-E5E5-9946-99B5-080C44A7916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7484" y="4876220"/>
            <a:ext cx="3568700" cy="13589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EC6197D-727E-1B4A-9DC6-80F083C351A9}"/>
              </a:ext>
            </a:extLst>
          </p:cNvPr>
          <p:cNvSpPr/>
          <p:nvPr/>
        </p:nvSpPr>
        <p:spPr>
          <a:xfrm>
            <a:off x="440123" y="5235872"/>
            <a:ext cx="370266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/>
              <a:t>A bounding-box regression from </a:t>
            </a:r>
            <a:r>
              <a:rPr lang="en-US" b="1" dirty="0">
                <a:solidFill>
                  <a:srgbClr val="C00000"/>
                </a:solidFill>
              </a:rPr>
              <a:t>an anchor box </a:t>
            </a:r>
            <a:r>
              <a:rPr lang="en-US" dirty="0"/>
              <a:t>to a nearby </a:t>
            </a:r>
            <a:r>
              <a:rPr lang="en-US" dirty="0">
                <a:solidFill>
                  <a:srgbClr val="C00000"/>
                </a:solidFill>
              </a:rPr>
              <a:t>ground-truth box</a:t>
            </a:r>
            <a:r>
              <a:rPr lang="en-US" dirty="0"/>
              <a:t>.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4026373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E955F39-E350-4A8F-8C9A-360C04A0C27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zh-CN" dirty="0"/>
              <a:t>Recap: Image Detection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7BAA864-93A1-49BC-9A4E-955C37F595FF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1C93FE00-0B4C-AF40-8F57-0F2E12FDE392}" type="slidenum">
              <a:rPr kumimoji="1" lang="zh-CN" altLang="en-US" smtClean="0"/>
              <a:pPr/>
              <a:t>21</a:t>
            </a:fld>
            <a:endParaRPr kumimoji="1" lang="zh-CN" altLang="en-US" dirty="0"/>
          </a:p>
        </p:txBody>
      </p:sp>
      <p:pic>
        <p:nvPicPr>
          <p:cNvPr id="11" name="Google Shape;1690;p129">
            <a:extLst>
              <a:ext uri="{FF2B5EF4-FFF2-40B4-BE49-F238E27FC236}">
                <a16:creationId xmlns:a16="http://schemas.microsoft.com/office/drawing/2014/main" id="{D93DA3BD-DC92-4C4C-9F37-9D8810D87E35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2">
            <a:alphaModFix/>
          </a:blip>
          <a:srcRect r="10757" b="31707"/>
          <a:stretch/>
        </p:blipFill>
        <p:spPr>
          <a:xfrm>
            <a:off x="2288358" y="993309"/>
            <a:ext cx="9632180" cy="48713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690;p129">
            <a:extLst>
              <a:ext uri="{FF2B5EF4-FFF2-40B4-BE49-F238E27FC236}">
                <a16:creationId xmlns:a16="http://schemas.microsoft.com/office/drawing/2014/main" id="{510C0B4E-FA3D-EF4D-ABB3-44245A6432BA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2">
            <a:alphaModFix/>
          </a:blip>
          <a:srcRect t="67123"/>
          <a:stretch/>
        </p:blipFill>
        <p:spPr>
          <a:xfrm>
            <a:off x="0" y="5633381"/>
            <a:ext cx="5295340" cy="115055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9300843-4848-A743-B155-D0C3B7E970E4}"/>
              </a:ext>
            </a:extLst>
          </p:cNvPr>
          <p:cNvSpPr txBox="1"/>
          <p:nvPr/>
        </p:nvSpPr>
        <p:spPr>
          <a:xfrm>
            <a:off x="516835" y="2120347"/>
            <a:ext cx="2782956" cy="120032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SSD: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dirty="0"/>
              <a:t>S</a:t>
            </a:r>
            <a:r>
              <a:rPr lang="en-CN" dirty="0"/>
              <a:t>maller input size</a:t>
            </a:r>
          </a:p>
          <a:p>
            <a:pPr marL="285750" lvl="8" indent="-285750">
              <a:buFont typeface="Arial" panose="020B0604020202020204" pitchFamily="34" charset="0"/>
              <a:buChar char="•"/>
            </a:pPr>
            <a:r>
              <a:rPr kumimoji="0" lang="en-CN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Faster FPS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CN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3AFD27FD-8C4C-40C6-80BF-3CCD5B69E952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51072" y="1160464"/>
            <a:ext cx="6235995" cy="793994"/>
          </a:xfrm>
        </p:spPr>
        <p:txBody>
          <a:bodyPr/>
          <a:lstStyle/>
          <a:p>
            <a:pPr marL="342900" indent="-342900">
              <a:lnSpc>
                <a:spcPct val="12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/>
                </a:solidFill>
              </a:rPr>
              <a:t>YOLO vs SSD</a:t>
            </a:r>
            <a:endParaRPr lang="en-US" altLang="zh-CN" sz="2400" b="1" dirty="0">
              <a:solidFill>
                <a:srgbClr val="C0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9AD8FEA-71C2-1147-ADB6-5A25363A0C18}"/>
              </a:ext>
            </a:extLst>
          </p:cNvPr>
          <p:cNvSpPr txBox="1"/>
          <p:nvPr/>
        </p:nvSpPr>
        <p:spPr>
          <a:xfrm>
            <a:off x="516835" y="3180134"/>
            <a:ext cx="2782956" cy="203132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SSD: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dirty="0"/>
              <a:t>More templates/anchors from various depth in the network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Higher </a:t>
            </a:r>
            <a:r>
              <a:rPr kumimoji="0" lang="en-US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mAP</a:t>
            </a:r>
            <a:endParaRPr kumimoji="0" lang="en-CN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CN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64750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E955F39-E350-4A8F-8C9A-360C04A0C27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zh-CN" dirty="0"/>
              <a:t>Recap: Image Detection</a:t>
            </a:r>
            <a:endParaRPr lang="zh-CN" altLang="en-US" dirty="0"/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3AFD27FD-8C4C-40C6-80BF-3CCD5B69E952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51072" y="1160464"/>
            <a:ext cx="7623175" cy="793994"/>
          </a:xfrm>
        </p:spPr>
        <p:txBody>
          <a:bodyPr/>
          <a:lstStyle/>
          <a:p>
            <a:pPr marL="342900" indent="-342900">
              <a:lnSpc>
                <a:spcPct val="12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/>
                </a:solidFill>
              </a:rPr>
              <a:t>One-stage detector: open-sourced repos</a:t>
            </a:r>
            <a:endParaRPr lang="en-US" altLang="zh-CN" sz="2400" b="1" dirty="0">
              <a:solidFill>
                <a:srgbClr val="C00000"/>
              </a:solidFill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7BAA864-93A1-49BC-9A4E-955C37F595FF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1C93FE00-0B4C-AF40-8F57-0F2E12FDE392}" type="slidenum">
              <a:rPr kumimoji="1" lang="zh-CN" altLang="en-US" smtClean="0"/>
              <a:pPr/>
              <a:t>22</a:t>
            </a:fld>
            <a:endParaRPr kumimoji="1" lang="zh-CN" alt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83BDCC2-BCF4-F047-B0AE-B743C5B59E6F}"/>
              </a:ext>
            </a:extLst>
          </p:cNvPr>
          <p:cNvSpPr/>
          <p:nvPr/>
        </p:nvSpPr>
        <p:spPr>
          <a:xfrm>
            <a:off x="848140" y="2130158"/>
            <a:ext cx="8792928" cy="39841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</a:pPr>
            <a:r>
              <a:rPr lang="en-US" dirty="0">
                <a:solidFill>
                  <a:srgbClr val="090A0B"/>
                </a:solidFill>
                <a:latin typeface="Lato"/>
                <a:ea typeface="Lato"/>
                <a:cs typeface="Lato"/>
                <a:sym typeface="Lato"/>
              </a:rPr>
              <a:t>SSD Demo </a:t>
            </a:r>
          </a:p>
          <a:p>
            <a:pPr lvl="0">
              <a:lnSpc>
                <a:spcPct val="115000"/>
              </a:lnSpc>
            </a:pPr>
            <a:r>
              <a:rPr lang="en-US" u="sng" dirty="0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2"/>
              </a:rPr>
              <a:t>https://github.com/hli2020/object_detection#testing-ssd</a:t>
            </a:r>
            <a:r>
              <a:rPr lang="en-US" dirty="0">
                <a:latin typeface="Lato"/>
                <a:ea typeface="Lato"/>
                <a:cs typeface="Lato"/>
                <a:sym typeface="Lato"/>
              </a:rPr>
              <a:t> </a:t>
            </a:r>
          </a:p>
          <a:p>
            <a:pPr lvl="0">
              <a:lnSpc>
                <a:spcPct val="115000"/>
              </a:lnSpc>
            </a:pPr>
            <a:r>
              <a:rPr lang="en-US" dirty="0">
                <a:latin typeface="Lato"/>
                <a:ea typeface="Lato"/>
                <a:cs typeface="Lato"/>
                <a:sym typeface="Lato"/>
              </a:rPr>
              <a:t>Or</a:t>
            </a:r>
          </a:p>
          <a:p>
            <a:pPr lvl="0">
              <a:lnSpc>
                <a:spcPct val="115000"/>
              </a:lnSpc>
            </a:pPr>
            <a:r>
              <a:rPr lang="en-US" b="1" dirty="0">
                <a:solidFill>
                  <a:srgbClr val="0000FF"/>
                </a:solidFill>
                <a:latin typeface="Lato"/>
                <a:ea typeface="Lato"/>
                <a:cs typeface="Lato"/>
                <a:sym typeface="Lato"/>
              </a:rPr>
              <a:t>(</a:t>
            </a:r>
            <a:r>
              <a:rPr lang="en-US" b="1" dirty="0" err="1">
                <a:solidFill>
                  <a:srgbClr val="0000FF"/>
                </a:solidFill>
                <a:latin typeface="Lato"/>
                <a:ea typeface="Lato"/>
                <a:cs typeface="Lato"/>
                <a:sym typeface="Lato"/>
              </a:rPr>
              <a:t>ipython</a:t>
            </a:r>
            <a:r>
              <a:rPr lang="en-US" b="1" dirty="0">
                <a:solidFill>
                  <a:srgbClr val="0000FF"/>
                </a:solidFill>
                <a:latin typeface="Lato"/>
                <a:ea typeface="Lato"/>
                <a:cs typeface="Lato"/>
                <a:sym typeface="Lato"/>
              </a:rPr>
              <a:t> notebook</a:t>
            </a:r>
            <a:r>
              <a:rPr lang="zh-CN" altLang="en-US" b="1" dirty="0">
                <a:solidFill>
                  <a:srgbClr val="0000FF"/>
                </a:solidFill>
                <a:latin typeface="Lato"/>
                <a:ea typeface="Lato"/>
                <a:cs typeface="Lato"/>
                <a:sym typeface="Lato"/>
              </a:rPr>
              <a:t>例子</a:t>
            </a:r>
            <a:r>
              <a:rPr lang="en-US" altLang="zh-CN" b="1" dirty="0">
                <a:solidFill>
                  <a:srgbClr val="0000FF"/>
                </a:solidFill>
                <a:latin typeface="Lato"/>
                <a:ea typeface="Lato"/>
                <a:cs typeface="Lato"/>
                <a:sym typeface="Lato"/>
              </a:rPr>
              <a:t>)</a:t>
            </a:r>
            <a:endParaRPr lang="zh-CN" altLang="en-US" b="1" dirty="0">
              <a:solidFill>
                <a:srgbClr val="0000FF"/>
              </a:solidFill>
              <a:latin typeface="Lato"/>
              <a:ea typeface="Lato"/>
              <a:cs typeface="Lato"/>
              <a:sym typeface="Lato"/>
            </a:endParaRPr>
          </a:p>
          <a:p>
            <a:pPr lvl="0">
              <a:lnSpc>
                <a:spcPct val="115000"/>
              </a:lnSpc>
            </a:pPr>
            <a:r>
              <a:rPr lang="en-US" u="sng" dirty="0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https://github.com/amdegroot/ssd.pytorch/blob/master/demo/demo.ipynb</a:t>
            </a:r>
            <a:endParaRPr lang="en-US" dirty="0">
              <a:latin typeface="Lato"/>
              <a:ea typeface="Lato"/>
              <a:cs typeface="Lato"/>
              <a:sym typeface="Lato"/>
            </a:endParaRPr>
          </a:p>
          <a:p>
            <a:pPr lvl="0">
              <a:lnSpc>
                <a:spcPct val="115000"/>
              </a:lnSpc>
            </a:pPr>
            <a:endParaRPr lang="en-US" dirty="0">
              <a:solidFill>
                <a:srgbClr val="090A0B"/>
              </a:solidFill>
              <a:latin typeface="Lato"/>
              <a:ea typeface="Lato"/>
              <a:cs typeface="Lato"/>
              <a:sym typeface="Lato"/>
            </a:endParaRPr>
          </a:p>
          <a:p>
            <a:pPr lvl="0">
              <a:lnSpc>
                <a:spcPct val="115000"/>
              </a:lnSpc>
            </a:pPr>
            <a:r>
              <a:rPr lang="en-US" dirty="0">
                <a:solidFill>
                  <a:srgbClr val="090A0B"/>
                </a:solidFill>
                <a:latin typeface="Lato"/>
                <a:ea typeface="Lato"/>
                <a:cs typeface="Lato"/>
                <a:sym typeface="Lato"/>
              </a:rPr>
              <a:t>How to implement a </a:t>
            </a:r>
            <a:r>
              <a:rPr lang="en-US" b="1" dirty="0">
                <a:solidFill>
                  <a:srgbClr val="090A0B"/>
                </a:solidFill>
                <a:latin typeface="Lato"/>
                <a:ea typeface="Lato"/>
                <a:cs typeface="Lato"/>
                <a:sym typeface="Lato"/>
              </a:rPr>
              <a:t>YOLO (v3)</a:t>
            </a:r>
            <a:r>
              <a:rPr lang="en-US" dirty="0">
                <a:solidFill>
                  <a:srgbClr val="090A0B"/>
                </a:solidFill>
                <a:latin typeface="Lato"/>
                <a:ea typeface="Lato"/>
                <a:cs typeface="Lato"/>
                <a:sym typeface="Lato"/>
              </a:rPr>
              <a:t> object detector from scratch in </a:t>
            </a:r>
            <a:r>
              <a:rPr lang="en-US" dirty="0" err="1">
                <a:solidFill>
                  <a:srgbClr val="090A0B"/>
                </a:solidFill>
                <a:latin typeface="Lato"/>
                <a:ea typeface="Lato"/>
                <a:cs typeface="Lato"/>
                <a:sym typeface="Lato"/>
              </a:rPr>
              <a:t>PyTorch</a:t>
            </a:r>
            <a:endParaRPr lang="en-US" dirty="0">
              <a:solidFill>
                <a:srgbClr val="090A0B"/>
              </a:solidFill>
              <a:latin typeface="Lato"/>
              <a:ea typeface="Lato"/>
              <a:cs typeface="Lato"/>
              <a:sym typeface="Lato"/>
            </a:endParaRPr>
          </a:p>
          <a:p>
            <a:pPr lvl="0"/>
            <a:r>
              <a:rPr lang="en-US" u="sng" dirty="0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4"/>
              </a:rPr>
              <a:t>https://blog.paperspace.com/how-to-implement-a-yolo-object-detector-in-pytorch/</a:t>
            </a:r>
            <a:endParaRPr lang="en-US" dirty="0">
              <a:latin typeface="Lato"/>
              <a:ea typeface="Lato"/>
              <a:cs typeface="Lato"/>
              <a:sym typeface="Lato"/>
            </a:endParaRPr>
          </a:p>
          <a:p>
            <a:pPr lvl="0"/>
            <a:endParaRPr lang="en-US" dirty="0">
              <a:latin typeface="Lato"/>
              <a:ea typeface="Lato"/>
              <a:cs typeface="Lato"/>
              <a:sym typeface="Lato"/>
            </a:endParaRPr>
          </a:p>
          <a:p>
            <a:pPr lvl="0"/>
            <a:r>
              <a:rPr lang="zh-CN" altLang="en-US" b="1" dirty="0">
                <a:latin typeface="Lato"/>
                <a:ea typeface="Lato"/>
                <a:cs typeface="Lato"/>
                <a:sym typeface="Lato"/>
              </a:rPr>
              <a:t> </a:t>
            </a:r>
          </a:p>
          <a:p>
            <a:pPr lvl="0"/>
            <a:r>
              <a:rPr lang="en-US" b="1" dirty="0">
                <a:latin typeface="Lato"/>
                <a:ea typeface="Lato"/>
                <a:cs typeface="Lato"/>
                <a:sym typeface="Lato"/>
              </a:rPr>
              <a:t>SSD，YOLO</a:t>
            </a:r>
            <a:r>
              <a:rPr lang="zh-CN" altLang="en-US" b="1" dirty="0">
                <a:latin typeface="Lato"/>
                <a:ea typeface="Lato"/>
                <a:cs typeface="Lato"/>
                <a:sym typeface="Lato"/>
              </a:rPr>
              <a:t>这些方法都是</a:t>
            </a:r>
            <a:r>
              <a:rPr lang="en-US" b="1" dirty="0">
                <a:latin typeface="Lato"/>
                <a:ea typeface="Lato"/>
                <a:cs typeface="Lato"/>
                <a:sym typeface="Lato"/>
              </a:rPr>
              <a:t>one-stage detector. </a:t>
            </a:r>
          </a:p>
          <a:p>
            <a:pPr lvl="0"/>
            <a:r>
              <a:rPr lang="zh-CN" altLang="en-US" b="1" dirty="0">
                <a:latin typeface="Lato"/>
                <a:ea typeface="Lato"/>
                <a:cs typeface="Lato"/>
                <a:sym typeface="Lato"/>
              </a:rPr>
              <a:t>没有</a:t>
            </a:r>
            <a:r>
              <a:rPr lang="en-US" b="1" dirty="0">
                <a:latin typeface="Lato"/>
                <a:ea typeface="Lato"/>
                <a:cs typeface="Lato"/>
                <a:sym typeface="Lato"/>
              </a:rPr>
              <a:t>RPN</a:t>
            </a:r>
            <a:r>
              <a:rPr lang="zh-CN" altLang="en-US" b="1" dirty="0">
                <a:latin typeface="Lato"/>
                <a:ea typeface="Lato"/>
                <a:cs typeface="Lato"/>
                <a:sym typeface="Lato"/>
              </a:rPr>
              <a:t>过程，直接生成检测结果。</a:t>
            </a:r>
          </a:p>
          <a:p>
            <a:pPr lvl="0"/>
            <a:endParaRPr lang="zh-CN" altLang="en-US" b="1" dirty="0"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10296588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E955F39-E350-4A8F-8C9A-360C04A0C27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zh-CN" dirty="0"/>
              <a:t>Recap: Image Detection</a:t>
            </a:r>
            <a:endParaRPr lang="zh-CN" altLang="en-US" dirty="0"/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3AFD27FD-8C4C-40C6-80BF-3CCD5B69E952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51071" y="1160464"/>
            <a:ext cx="1412415" cy="471612"/>
          </a:xfrm>
        </p:spPr>
        <p:txBody>
          <a:bodyPr/>
          <a:lstStyle/>
          <a:p>
            <a:pPr marL="342900" indent="-342900">
              <a:lnSpc>
                <a:spcPct val="12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zh-CN" dirty="0"/>
              <a:t>NMS</a:t>
            </a:r>
            <a:endParaRPr lang="en-US" altLang="zh-CN" sz="24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7BAA864-93A1-49BC-9A4E-955C37F595FF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1C93FE00-0B4C-AF40-8F57-0F2E12FDE392}" type="slidenum">
              <a:rPr kumimoji="1" lang="zh-CN" altLang="en-US" smtClean="0"/>
              <a:pPr/>
              <a:t>23</a:t>
            </a:fld>
            <a:endParaRPr kumimoji="1" lang="zh-CN" altLang="en-US" dirty="0"/>
          </a:p>
        </p:txBody>
      </p:sp>
      <p:pic>
        <p:nvPicPr>
          <p:cNvPr id="5" name="Google Shape;318;p52">
            <a:extLst>
              <a:ext uri="{FF2B5EF4-FFF2-40B4-BE49-F238E27FC236}">
                <a16:creationId xmlns:a16="http://schemas.microsoft.com/office/drawing/2014/main" id="{0FFDEB8A-6FEE-334C-BACE-63AA6E666C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0650" y="1791575"/>
            <a:ext cx="3914949" cy="27695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319;p52">
            <a:extLst>
              <a:ext uri="{FF2B5EF4-FFF2-40B4-BE49-F238E27FC236}">
                <a16:creationId xmlns:a16="http://schemas.microsoft.com/office/drawing/2014/main" id="{4FD38117-7160-7A40-9266-40E6F94C0B37}"/>
              </a:ext>
            </a:extLst>
          </p:cNvPr>
          <p:cNvSpPr txBox="1"/>
          <p:nvPr/>
        </p:nvSpPr>
        <p:spPr>
          <a:xfrm>
            <a:off x="5092950" y="1632075"/>
            <a:ext cx="3409800" cy="13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>
                <a:latin typeface="Lato"/>
                <a:ea typeface="Lato"/>
                <a:cs typeface="Lato"/>
                <a:sym typeface="Lato"/>
              </a:rPr>
              <a:t>一种post</a:t>
            </a:r>
            <a:r>
              <a:rPr lang="en" dirty="0">
                <a:latin typeface="Lato"/>
                <a:ea typeface="Lato"/>
                <a:cs typeface="Lato"/>
                <a:sym typeface="Lato"/>
              </a:rPr>
              <a:t>-processing </a:t>
            </a:r>
            <a:r>
              <a:rPr lang="en" dirty="0" err="1">
                <a:latin typeface="Lato"/>
                <a:ea typeface="Lato"/>
                <a:cs typeface="Lato"/>
                <a:sym typeface="Lato"/>
              </a:rPr>
              <a:t>方式</a:t>
            </a:r>
            <a:r>
              <a:rPr lang="en" dirty="0">
                <a:latin typeface="Lato"/>
                <a:ea typeface="Lato"/>
                <a:cs typeface="Lato"/>
                <a:sym typeface="Lato"/>
              </a:rPr>
              <a:t>。</a:t>
            </a:r>
            <a:endParaRPr dirty="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>
                <a:latin typeface="Lato"/>
                <a:ea typeface="Lato"/>
                <a:cs typeface="Lato"/>
                <a:sym typeface="Lato"/>
              </a:rPr>
              <a:t>用在</a:t>
            </a:r>
            <a:r>
              <a:rPr lang="en" b="1" dirty="0" err="1">
                <a:latin typeface="Lato"/>
                <a:ea typeface="Lato"/>
                <a:cs typeface="Lato"/>
                <a:sym typeface="Lato"/>
              </a:rPr>
              <a:t>所有</a:t>
            </a:r>
            <a:r>
              <a:rPr lang="en" dirty="0" err="1">
                <a:latin typeface="Lato"/>
                <a:ea typeface="Lato"/>
                <a:cs typeface="Lato"/>
                <a:sym typeface="Lato"/>
              </a:rPr>
              <a:t>检测系统里</a:t>
            </a:r>
            <a:r>
              <a:rPr lang="en" dirty="0">
                <a:latin typeface="Lato"/>
                <a:ea typeface="Lato"/>
                <a:cs typeface="Lato"/>
                <a:sym typeface="Lato"/>
              </a:rPr>
              <a:t>。</a:t>
            </a:r>
            <a:endParaRPr dirty="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物体检测的指标里，不允许出现多个重复的检测，即使这些结果和真值都比较近</a:t>
            </a:r>
            <a:r>
              <a:rPr lang="en" dirty="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。</a:t>
            </a:r>
            <a:endParaRPr dirty="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" name="Google Shape;320;p52">
            <a:extLst>
              <a:ext uri="{FF2B5EF4-FFF2-40B4-BE49-F238E27FC236}">
                <a16:creationId xmlns:a16="http://schemas.microsoft.com/office/drawing/2014/main" id="{EC702328-1AE0-8546-A9AA-69EA6FF83D89}"/>
              </a:ext>
            </a:extLst>
          </p:cNvPr>
          <p:cNvSpPr txBox="1"/>
          <p:nvPr/>
        </p:nvSpPr>
        <p:spPr>
          <a:xfrm>
            <a:off x="5092949" y="3473803"/>
            <a:ext cx="4753415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>
                <a:latin typeface="Lato"/>
                <a:ea typeface="Lato"/>
                <a:cs typeface="Lato"/>
                <a:sym typeface="Lato"/>
              </a:rPr>
              <a:t>那么如何删除多余的检测结果呢</a:t>
            </a:r>
            <a:r>
              <a:rPr lang="en" dirty="0">
                <a:latin typeface="Lato"/>
                <a:ea typeface="Lato"/>
                <a:cs typeface="Lato"/>
                <a:sym typeface="Lato"/>
              </a:rPr>
              <a:t>？</a:t>
            </a:r>
            <a:endParaRPr dirty="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Lato"/>
                <a:ea typeface="Lato"/>
                <a:cs typeface="Lato"/>
                <a:sym typeface="Lato"/>
              </a:rPr>
              <a:t>Non-maximum suppression (NMS)</a:t>
            </a:r>
            <a:endParaRPr b="1" dirty="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>
                <a:latin typeface="Lato"/>
                <a:ea typeface="Lato"/>
                <a:cs typeface="Lato"/>
                <a:sym typeface="Lato"/>
              </a:rPr>
              <a:t>做法</a:t>
            </a:r>
            <a:r>
              <a:rPr lang="en" dirty="0">
                <a:latin typeface="Lato"/>
                <a:ea typeface="Lato"/>
                <a:cs typeface="Lato"/>
                <a:sym typeface="Lato"/>
              </a:rPr>
              <a:t>：</a:t>
            </a:r>
            <a:endParaRPr dirty="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 err="1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把所有检测结果按照分值</a:t>
            </a:r>
            <a:r>
              <a:rPr lang="en" sz="1100" dirty="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(conf. score)</a:t>
            </a:r>
            <a:r>
              <a:rPr lang="en" sz="1100" dirty="0" err="1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从高到底排序，保留最高分数的box，那么和它距离上最近的那个box</a:t>
            </a:r>
            <a:r>
              <a:rPr lang="en" sz="1100" dirty="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, </a:t>
            </a:r>
            <a:r>
              <a:rPr lang="en" sz="1100" dirty="0" err="1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就没有必要保留了</a:t>
            </a:r>
            <a:r>
              <a:rPr lang="en" sz="1100" dirty="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。</a:t>
            </a:r>
            <a:endParaRPr sz="1100" dirty="0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 err="1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以此类推</a:t>
            </a:r>
            <a:r>
              <a:rPr lang="en" sz="1100" dirty="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。</a:t>
            </a:r>
            <a:endParaRPr sz="1100" dirty="0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3184874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E955F39-E350-4A8F-8C9A-360C04A0C27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zh-CN" dirty="0"/>
              <a:t>Recap: Image Detection</a:t>
            </a:r>
            <a:endParaRPr lang="zh-CN" altLang="en-US" dirty="0"/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3AFD27FD-8C4C-40C6-80BF-3CCD5B69E952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51072" y="1160463"/>
            <a:ext cx="2140338" cy="800859"/>
          </a:xfrm>
        </p:spPr>
        <p:txBody>
          <a:bodyPr/>
          <a:lstStyle/>
          <a:p>
            <a:pPr marL="342900" indent="-342900">
              <a:lnSpc>
                <a:spcPct val="12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zh-CN" dirty="0"/>
              <a:t>NMS</a:t>
            </a:r>
            <a:endParaRPr lang="en-US" altLang="zh-CN" sz="24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7BAA864-93A1-49BC-9A4E-955C37F595FF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1C93FE00-0B4C-AF40-8F57-0F2E12FDE392}" type="slidenum">
              <a:rPr kumimoji="1" lang="zh-CN" altLang="en-US" smtClean="0"/>
              <a:pPr/>
              <a:t>24</a:t>
            </a:fld>
            <a:endParaRPr kumimoji="1" lang="zh-CN" altLang="en-US" dirty="0"/>
          </a:p>
        </p:txBody>
      </p:sp>
      <p:pic>
        <p:nvPicPr>
          <p:cNvPr id="8" name="Google Shape;325;p53">
            <a:extLst>
              <a:ext uri="{FF2B5EF4-FFF2-40B4-BE49-F238E27FC236}">
                <a16:creationId xmlns:a16="http://schemas.microsoft.com/office/drawing/2014/main" id="{A4071581-928A-464C-B96B-4C1CA13FBF1F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350025" y="2771825"/>
            <a:ext cx="4917475" cy="328087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327;p53">
            <a:extLst>
              <a:ext uri="{FF2B5EF4-FFF2-40B4-BE49-F238E27FC236}">
                <a16:creationId xmlns:a16="http://schemas.microsoft.com/office/drawing/2014/main" id="{62E8EB78-8547-2643-AB62-D798D6F6E883}"/>
              </a:ext>
            </a:extLst>
          </p:cNvPr>
          <p:cNvSpPr txBox="1">
            <a:spLocks/>
          </p:cNvSpPr>
          <p:nvPr/>
        </p:nvSpPr>
        <p:spPr>
          <a:xfrm>
            <a:off x="105826" y="2924191"/>
            <a:ext cx="3211176" cy="288026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28600" marR="0" indent="-228600" algn="l" defTabSz="9144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  <a:sym typeface="Arial"/>
              </a:defRPr>
            </a:lvl1pPr>
            <a:lvl2pPr marL="723900" marR="0" indent="-266700" algn="l" defTabSz="9144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  <a:sym typeface="Arial"/>
              </a:defRPr>
            </a:lvl2pPr>
            <a:lvl3pPr marL="1234439" marR="0" indent="-320039" algn="l" defTabSz="9144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  <a:sym typeface="Arial"/>
              </a:defRPr>
            </a:lvl3pPr>
            <a:lvl4pPr marL="1727200" marR="0" indent="-355600" algn="l" defTabSz="9144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  <a:sym typeface="Arial"/>
              </a:defRPr>
            </a:lvl4pPr>
            <a:lvl5pPr marL="2184400" marR="0" indent="-355600" algn="l" defTabSz="9144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  <a:sym typeface="Arial"/>
              </a:defRPr>
            </a:lvl5pPr>
            <a:lvl6pPr marL="2641600" marR="0" indent="-355600" algn="l" defTabSz="9144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6pPr>
            <a:lvl7pPr marL="3098800" marR="0" indent="-355600" algn="l" defTabSz="9144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7pPr>
            <a:lvl8pPr marL="3556000" marR="0" indent="-355600" algn="l" defTabSz="9144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8pPr>
            <a:lvl9pPr marL="4013200" marR="0" indent="-355600" algn="l" defTabSz="9144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hangingPunct="1">
              <a:spcBef>
                <a:spcPts val="0"/>
              </a:spcBef>
              <a:buFont typeface="Arial"/>
              <a:buNone/>
            </a:pPr>
            <a:r>
              <a:rPr lang="zh-CN" altLang="en-US" sz="1600" dirty="0"/>
              <a:t>按照类别来做的。</a:t>
            </a:r>
          </a:p>
          <a:p>
            <a:pPr marL="0" indent="0" hangingPunct="1">
              <a:spcBef>
                <a:spcPts val="1600"/>
              </a:spcBef>
              <a:buFont typeface="Arial"/>
              <a:buNone/>
            </a:pPr>
            <a:r>
              <a:rPr lang="zh-CN" altLang="en-US" sz="1600" dirty="0"/>
              <a:t>右图例子（检测人脸），</a:t>
            </a:r>
          </a:p>
          <a:p>
            <a:pPr marL="0" indent="0" hangingPunct="1">
              <a:spcBef>
                <a:spcPts val="1600"/>
              </a:spcBef>
              <a:buFont typeface="Arial"/>
              <a:buNone/>
            </a:pPr>
            <a:r>
              <a:rPr lang="en-US" altLang="zh-CN" sz="1600" dirty="0"/>
              <a:t>1-4</a:t>
            </a:r>
            <a:r>
              <a:rPr lang="zh-CN" altLang="en-US" sz="1600" dirty="0"/>
              <a:t>分别是分数由高到低的</a:t>
            </a:r>
            <a:r>
              <a:rPr lang="en-US" altLang="zh-CN" sz="1600" dirty="0"/>
              <a:t>4</a:t>
            </a:r>
            <a:r>
              <a:rPr lang="zh-CN" altLang="en-US" sz="1600" dirty="0"/>
              <a:t>个目标框，假设</a:t>
            </a:r>
            <a:r>
              <a:rPr lang="en-US" altLang="zh-CN" sz="1600" dirty="0"/>
              <a:t>1</a:t>
            </a:r>
            <a:r>
              <a:rPr lang="zh-CN" altLang="en-US" sz="1600" dirty="0"/>
              <a:t>，</a:t>
            </a:r>
            <a:r>
              <a:rPr lang="en-US" altLang="zh-CN" sz="1600" dirty="0"/>
              <a:t>3</a:t>
            </a:r>
            <a:r>
              <a:rPr lang="zh-CN" altLang="en-US" sz="1600" dirty="0"/>
              <a:t>被判为距离较近，</a:t>
            </a:r>
            <a:r>
              <a:rPr lang="en-US" altLang="zh-CN" sz="1600" dirty="0"/>
              <a:t>2</a:t>
            </a:r>
            <a:r>
              <a:rPr lang="zh-CN" altLang="en-US" sz="1600" dirty="0"/>
              <a:t>，</a:t>
            </a:r>
            <a:r>
              <a:rPr lang="en-US" altLang="zh-CN" sz="1600" dirty="0"/>
              <a:t>4</a:t>
            </a:r>
            <a:r>
              <a:rPr lang="zh-CN" altLang="en-US" sz="1600" dirty="0"/>
              <a:t>距离很近，</a:t>
            </a:r>
          </a:p>
          <a:p>
            <a:pPr marL="0" indent="0" hangingPunct="1">
              <a:spcBef>
                <a:spcPts val="1600"/>
              </a:spcBef>
              <a:spcAft>
                <a:spcPts val="1600"/>
              </a:spcAft>
              <a:buFont typeface="Arial"/>
              <a:buNone/>
            </a:pPr>
            <a:r>
              <a:rPr lang="zh-CN" altLang="en-US" sz="1600" b="1" dirty="0"/>
              <a:t>哪些框保留，哪些要删除？</a:t>
            </a:r>
          </a:p>
        </p:txBody>
      </p:sp>
      <p:grpSp>
        <p:nvGrpSpPr>
          <p:cNvPr id="10" name="Google Shape;329;p53">
            <a:extLst>
              <a:ext uri="{FF2B5EF4-FFF2-40B4-BE49-F238E27FC236}">
                <a16:creationId xmlns:a16="http://schemas.microsoft.com/office/drawing/2014/main" id="{EBF7E5BD-96A8-ED40-B90E-7140F791485F}"/>
              </a:ext>
            </a:extLst>
          </p:cNvPr>
          <p:cNvGrpSpPr/>
          <p:nvPr/>
        </p:nvGrpSpPr>
        <p:grpSpPr>
          <a:xfrm>
            <a:off x="5957650" y="3134644"/>
            <a:ext cx="1041339" cy="1150136"/>
            <a:chOff x="3231515" y="3602526"/>
            <a:chExt cx="1149000" cy="1638604"/>
          </a:xfrm>
        </p:grpSpPr>
        <p:sp>
          <p:nvSpPr>
            <p:cNvPr id="11" name="Google Shape;330;p53">
              <a:extLst>
                <a:ext uri="{FF2B5EF4-FFF2-40B4-BE49-F238E27FC236}">
                  <a16:creationId xmlns:a16="http://schemas.microsoft.com/office/drawing/2014/main" id="{937CFDF7-12EA-A34A-9BBE-BEDAD20B9C68}"/>
                </a:ext>
              </a:extLst>
            </p:cNvPr>
            <p:cNvSpPr txBox="1"/>
            <p:nvPr/>
          </p:nvSpPr>
          <p:spPr>
            <a:xfrm>
              <a:off x="3231515" y="3602530"/>
              <a:ext cx="1149000" cy="1638600"/>
            </a:xfrm>
            <a:prstGeom prst="rect">
              <a:avLst/>
            </a:prstGeom>
            <a:noFill/>
            <a:ln w="28575" cap="flat" cmpd="sng">
              <a:solidFill>
                <a:srgbClr val="274E1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31;p53">
              <a:extLst>
                <a:ext uri="{FF2B5EF4-FFF2-40B4-BE49-F238E27FC236}">
                  <a16:creationId xmlns:a16="http://schemas.microsoft.com/office/drawing/2014/main" id="{551331A9-D115-EA4E-8F36-27726190683D}"/>
                </a:ext>
              </a:extLst>
            </p:cNvPr>
            <p:cNvSpPr txBox="1"/>
            <p:nvPr/>
          </p:nvSpPr>
          <p:spPr>
            <a:xfrm>
              <a:off x="3231515" y="3602526"/>
              <a:ext cx="323100" cy="581400"/>
            </a:xfrm>
            <a:prstGeom prst="rect">
              <a:avLst/>
            </a:prstGeom>
            <a:solidFill>
              <a:srgbClr val="B6D7A8"/>
            </a:solidFill>
            <a:ln w="28575" cap="flat" cmpd="sng">
              <a:solidFill>
                <a:srgbClr val="274E1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3</a:t>
              </a:r>
              <a:endParaRPr/>
            </a:p>
          </p:txBody>
        </p:sp>
      </p:grpSp>
      <p:grpSp>
        <p:nvGrpSpPr>
          <p:cNvPr id="13" name="Google Shape;332;p53">
            <a:extLst>
              <a:ext uri="{FF2B5EF4-FFF2-40B4-BE49-F238E27FC236}">
                <a16:creationId xmlns:a16="http://schemas.microsoft.com/office/drawing/2014/main" id="{80B9A8E4-5A03-2745-8FB6-480E8A27819E}"/>
              </a:ext>
            </a:extLst>
          </p:cNvPr>
          <p:cNvGrpSpPr/>
          <p:nvPr/>
        </p:nvGrpSpPr>
        <p:grpSpPr>
          <a:xfrm>
            <a:off x="4916163" y="4148845"/>
            <a:ext cx="694111" cy="722474"/>
            <a:chOff x="3231515" y="3602496"/>
            <a:chExt cx="1149000" cy="1638634"/>
          </a:xfrm>
        </p:grpSpPr>
        <p:sp>
          <p:nvSpPr>
            <p:cNvPr id="14" name="Google Shape;333;p53">
              <a:extLst>
                <a:ext uri="{FF2B5EF4-FFF2-40B4-BE49-F238E27FC236}">
                  <a16:creationId xmlns:a16="http://schemas.microsoft.com/office/drawing/2014/main" id="{F1B433B2-7C6C-934E-AEFD-F509EB3AE450}"/>
                </a:ext>
              </a:extLst>
            </p:cNvPr>
            <p:cNvSpPr txBox="1"/>
            <p:nvPr/>
          </p:nvSpPr>
          <p:spPr>
            <a:xfrm>
              <a:off x="3231515" y="3602530"/>
              <a:ext cx="1149000" cy="1638600"/>
            </a:xfrm>
            <a:prstGeom prst="rect">
              <a:avLst/>
            </a:prstGeom>
            <a:noFill/>
            <a:ln w="28575" cap="flat" cmpd="sng">
              <a:solidFill>
                <a:srgbClr val="274E1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34;p53">
              <a:extLst>
                <a:ext uri="{FF2B5EF4-FFF2-40B4-BE49-F238E27FC236}">
                  <a16:creationId xmlns:a16="http://schemas.microsoft.com/office/drawing/2014/main" id="{2C7288A1-AAFD-BE44-8506-74B277884693}"/>
                </a:ext>
              </a:extLst>
            </p:cNvPr>
            <p:cNvSpPr txBox="1"/>
            <p:nvPr/>
          </p:nvSpPr>
          <p:spPr>
            <a:xfrm>
              <a:off x="3231547" y="3602496"/>
              <a:ext cx="515400" cy="878400"/>
            </a:xfrm>
            <a:prstGeom prst="rect">
              <a:avLst/>
            </a:prstGeom>
            <a:solidFill>
              <a:srgbClr val="B6D7A8"/>
            </a:solidFill>
            <a:ln w="28575" cap="flat" cmpd="sng">
              <a:solidFill>
                <a:srgbClr val="274E1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2</a:t>
              </a:r>
              <a:endParaRPr/>
            </a:p>
          </p:txBody>
        </p:sp>
      </p:grpSp>
      <p:grpSp>
        <p:nvGrpSpPr>
          <p:cNvPr id="16" name="Google Shape;335;p53">
            <a:extLst>
              <a:ext uri="{FF2B5EF4-FFF2-40B4-BE49-F238E27FC236}">
                <a16:creationId xmlns:a16="http://schemas.microsoft.com/office/drawing/2014/main" id="{AD9A08D1-FDCE-254B-9749-23658F3DAFF9}"/>
              </a:ext>
            </a:extLst>
          </p:cNvPr>
          <p:cNvGrpSpPr/>
          <p:nvPr/>
        </p:nvGrpSpPr>
        <p:grpSpPr>
          <a:xfrm>
            <a:off x="6158787" y="3426296"/>
            <a:ext cx="1048463" cy="1109678"/>
            <a:chOff x="3231515" y="3602504"/>
            <a:chExt cx="1149000" cy="1638626"/>
          </a:xfrm>
        </p:grpSpPr>
        <p:sp>
          <p:nvSpPr>
            <p:cNvPr id="17" name="Google Shape;336;p53">
              <a:extLst>
                <a:ext uri="{FF2B5EF4-FFF2-40B4-BE49-F238E27FC236}">
                  <a16:creationId xmlns:a16="http://schemas.microsoft.com/office/drawing/2014/main" id="{78D55F29-689B-934D-B50C-7B7F226E1622}"/>
                </a:ext>
              </a:extLst>
            </p:cNvPr>
            <p:cNvSpPr txBox="1"/>
            <p:nvPr/>
          </p:nvSpPr>
          <p:spPr>
            <a:xfrm>
              <a:off x="3231515" y="3602530"/>
              <a:ext cx="1149000" cy="1638600"/>
            </a:xfrm>
            <a:prstGeom prst="rect">
              <a:avLst/>
            </a:prstGeom>
            <a:noFill/>
            <a:ln w="28575" cap="flat" cmpd="sng">
              <a:solidFill>
                <a:srgbClr val="93C47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337;p53">
              <a:extLst>
                <a:ext uri="{FF2B5EF4-FFF2-40B4-BE49-F238E27FC236}">
                  <a16:creationId xmlns:a16="http://schemas.microsoft.com/office/drawing/2014/main" id="{1C430D57-302D-2A4A-A7FB-212779362603}"/>
                </a:ext>
              </a:extLst>
            </p:cNvPr>
            <p:cNvSpPr txBox="1"/>
            <p:nvPr/>
          </p:nvSpPr>
          <p:spPr>
            <a:xfrm>
              <a:off x="3231553" y="3602504"/>
              <a:ext cx="330300" cy="525300"/>
            </a:xfrm>
            <a:prstGeom prst="rect">
              <a:avLst/>
            </a:prstGeom>
            <a:solidFill>
              <a:srgbClr val="B6D7A8"/>
            </a:solidFill>
            <a:ln w="28575" cap="flat" cmpd="sng">
              <a:solidFill>
                <a:srgbClr val="93C47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1</a:t>
              </a:r>
              <a:endParaRPr/>
            </a:p>
          </p:txBody>
        </p:sp>
      </p:grpSp>
      <p:grpSp>
        <p:nvGrpSpPr>
          <p:cNvPr id="19" name="Google Shape;338;p53">
            <a:extLst>
              <a:ext uri="{FF2B5EF4-FFF2-40B4-BE49-F238E27FC236}">
                <a16:creationId xmlns:a16="http://schemas.microsoft.com/office/drawing/2014/main" id="{DB14CF21-BF09-D64C-99E3-323513CD4A1E}"/>
              </a:ext>
            </a:extLst>
          </p:cNvPr>
          <p:cNvGrpSpPr/>
          <p:nvPr/>
        </p:nvGrpSpPr>
        <p:grpSpPr>
          <a:xfrm>
            <a:off x="5154289" y="4608147"/>
            <a:ext cx="577258" cy="550421"/>
            <a:chOff x="3231515" y="3602484"/>
            <a:chExt cx="1149000" cy="1638647"/>
          </a:xfrm>
        </p:grpSpPr>
        <p:sp>
          <p:nvSpPr>
            <p:cNvPr id="20" name="Google Shape;339;p53">
              <a:extLst>
                <a:ext uri="{FF2B5EF4-FFF2-40B4-BE49-F238E27FC236}">
                  <a16:creationId xmlns:a16="http://schemas.microsoft.com/office/drawing/2014/main" id="{330DBADD-0B49-1E4A-B474-8FB1C0E4455A}"/>
                </a:ext>
              </a:extLst>
            </p:cNvPr>
            <p:cNvSpPr txBox="1"/>
            <p:nvPr/>
          </p:nvSpPr>
          <p:spPr>
            <a:xfrm>
              <a:off x="3231515" y="3602530"/>
              <a:ext cx="1149000" cy="1638600"/>
            </a:xfrm>
            <a:prstGeom prst="rect">
              <a:avLst/>
            </a:prstGeom>
            <a:noFill/>
            <a:ln w="28575" cap="flat" cmpd="sng">
              <a:solidFill>
                <a:srgbClr val="93C47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340;p53">
              <a:extLst>
                <a:ext uri="{FF2B5EF4-FFF2-40B4-BE49-F238E27FC236}">
                  <a16:creationId xmlns:a16="http://schemas.microsoft.com/office/drawing/2014/main" id="{1B2E480B-C71C-CD4B-9254-D6E442B4FF9F}"/>
                </a:ext>
              </a:extLst>
            </p:cNvPr>
            <p:cNvSpPr txBox="1"/>
            <p:nvPr/>
          </p:nvSpPr>
          <p:spPr>
            <a:xfrm>
              <a:off x="3231521" y="3602484"/>
              <a:ext cx="648300" cy="1069200"/>
            </a:xfrm>
            <a:prstGeom prst="rect">
              <a:avLst/>
            </a:prstGeom>
            <a:solidFill>
              <a:srgbClr val="B6D7A8"/>
            </a:solidFill>
            <a:ln w="28575" cap="flat" cmpd="sng">
              <a:solidFill>
                <a:srgbClr val="93C47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4</a:t>
              </a: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2689264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CE7AB2-0421-9B4D-B880-601F91821F6E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pPr algn="l"/>
            <a:fld id="{1C93FE00-0B4C-AF40-8F57-0F2E12FDE392}" type="slidenum">
              <a:rPr kumimoji="1" lang="zh-CN" altLang="en-US" smtClean="0"/>
              <a:pPr algn="l"/>
              <a:t>25</a:t>
            </a:fld>
            <a:endParaRPr kumimoji="1" lang="zh-CN" altLang="en-US" dirty="0"/>
          </a:p>
        </p:txBody>
      </p:sp>
      <p:pic>
        <p:nvPicPr>
          <p:cNvPr id="5" name="Google Shape;345;p54">
            <a:extLst>
              <a:ext uri="{FF2B5EF4-FFF2-40B4-BE49-F238E27FC236}">
                <a16:creationId xmlns:a16="http://schemas.microsoft.com/office/drawing/2014/main" id="{227475B8-50CA-C54D-ADE4-16B98DCE7C37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350025" y="2771825"/>
            <a:ext cx="4917475" cy="32808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" name="Google Shape;348;p54">
            <a:extLst>
              <a:ext uri="{FF2B5EF4-FFF2-40B4-BE49-F238E27FC236}">
                <a16:creationId xmlns:a16="http://schemas.microsoft.com/office/drawing/2014/main" id="{B5DA3F5C-51C5-2947-AD5D-0110E9506540}"/>
              </a:ext>
            </a:extLst>
          </p:cNvPr>
          <p:cNvGrpSpPr/>
          <p:nvPr/>
        </p:nvGrpSpPr>
        <p:grpSpPr>
          <a:xfrm>
            <a:off x="4916163" y="4148845"/>
            <a:ext cx="694111" cy="722474"/>
            <a:chOff x="3231515" y="3602496"/>
            <a:chExt cx="1149000" cy="1638634"/>
          </a:xfrm>
        </p:grpSpPr>
        <p:sp>
          <p:nvSpPr>
            <p:cNvPr id="7" name="Google Shape;349;p54">
              <a:extLst>
                <a:ext uri="{FF2B5EF4-FFF2-40B4-BE49-F238E27FC236}">
                  <a16:creationId xmlns:a16="http://schemas.microsoft.com/office/drawing/2014/main" id="{7DF4F983-9A10-EE45-985C-7370B31B2280}"/>
                </a:ext>
              </a:extLst>
            </p:cNvPr>
            <p:cNvSpPr txBox="1"/>
            <p:nvPr/>
          </p:nvSpPr>
          <p:spPr>
            <a:xfrm>
              <a:off x="3231515" y="3602530"/>
              <a:ext cx="1149000" cy="1638600"/>
            </a:xfrm>
            <a:prstGeom prst="rect">
              <a:avLst/>
            </a:prstGeom>
            <a:noFill/>
            <a:ln w="28575" cap="flat" cmpd="sng">
              <a:solidFill>
                <a:srgbClr val="274E1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50;p54">
              <a:extLst>
                <a:ext uri="{FF2B5EF4-FFF2-40B4-BE49-F238E27FC236}">
                  <a16:creationId xmlns:a16="http://schemas.microsoft.com/office/drawing/2014/main" id="{C2BE96E7-7944-FB4C-8EAA-B91E36365633}"/>
                </a:ext>
              </a:extLst>
            </p:cNvPr>
            <p:cNvSpPr txBox="1"/>
            <p:nvPr/>
          </p:nvSpPr>
          <p:spPr>
            <a:xfrm>
              <a:off x="3231547" y="3602496"/>
              <a:ext cx="515400" cy="878400"/>
            </a:xfrm>
            <a:prstGeom prst="rect">
              <a:avLst/>
            </a:prstGeom>
            <a:solidFill>
              <a:srgbClr val="B6D7A8"/>
            </a:solidFill>
            <a:ln w="28575" cap="flat" cmpd="sng">
              <a:solidFill>
                <a:srgbClr val="274E1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2</a:t>
              </a:r>
              <a:endParaRPr/>
            </a:p>
          </p:txBody>
        </p:sp>
      </p:grpSp>
      <p:grpSp>
        <p:nvGrpSpPr>
          <p:cNvPr id="9" name="Google Shape;351;p54">
            <a:extLst>
              <a:ext uri="{FF2B5EF4-FFF2-40B4-BE49-F238E27FC236}">
                <a16:creationId xmlns:a16="http://schemas.microsoft.com/office/drawing/2014/main" id="{2D5E69BF-62EF-AC43-8D23-A2513F620752}"/>
              </a:ext>
            </a:extLst>
          </p:cNvPr>
          <p:cNvGrpSpPr/>
          <p:nvPr/>
        </p:nvGrpSpPr>
        <p:grpSpPr>
          <a:xfrm>
            <a:off x="6158787" y="3426296"/>
            <a:ext cx="1048463" cy="1109678"/>
            <a:chOff x="3231515" y="3602504"/>
            <a:chExt cx="1149000" cy="1638626"/>
          </a:xfrm>
        </p:grpSpPr>
        <p:sp>
          <p:nvSpPr>
            <p:cNvPr id="10" name="Google Shape;352;p54">
              <a:extLst>
                <a:ext uri="{FF2B5EF4-FFF2-40B4-BE49-F238E27FC236}">
                  <a16:creationId xmlns:a16="http://schemas.microsoft.com/office/drawing/2014/main" id="{343ED38B-3543-7746-AD80-3A3044842596}"/>
                </a:ext>
              </a:extLst>
            </p:cNvPr>
            <p:cNvSpPr txBox="1"/>
            <p:nvPr/>
          </p:nvSpPr>
          <p:spPr>
            <a:xfrm>
              <a:off x="3231515" y="3602530"/>
              <a:ext cx="1149000" cy="1638600"/>
            </a:xfrm>
            <a:prstGeom prst="rect">
              <a:avLst/>
            </a:prstGeom>
            <a:noFill/>
            <a:ln w="28575" cap="flat" cmpd="sng">
              <a:solidFill>
                <a:srgbClr val="93C47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53;p54">
              <a:extLst>
                <a:ext uri="{FF2B5EF4-FFF2-40B4-BE49-F238E27FC236}">
                  <a16:creationId xmlns:a16="http://schemas.microsoft.com/office/drawing/2014/main" id="{24A5A233-9F40-5449-BF0D-4BB21EEAE4DB}"/>
                </a:ext>
              </a:extLst>
            </p:cNvPr>
            <p:cNvSpPr txBox="1"/>
            <p:nvPr/>
          </p:nvSpPr>
          <p:spPr>
            <a:xfrm>
              <a:off x="3231553" y="3602504"/>
              <a:ext cx="330300" cy="525300"/>
            </a:xfrm>
            <a:prstGeom prst="rect">
              <a:avLst/>
            </a:prstGeom>
            <a:solidFill>
              <a:srgbClr val="B6D7A8"/>
            </a:solidFill>
            <a:ln w="28575" cap="flat" cmpd="sng">
              <a:solidFill>
                <a:srgbClr val="93C47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1</a:t>
              </a:r>
              <a:endParaRPr/>
            </a:p>
          </p:txBody>
        </p:sp>
      </p:grpSp>
      <p:sp>
        <p:nvSpPr>
          <p:cNvPr id="12" name="Google Shape;354;p54">
            <a:extLst>
              <a:ext uri="{FF2B5EF4-FFF2-40B4-BE49-F238E27FC236}">
                <a16:creationId xmlns:a16="http://schemas.microsoft.com/office/drawing/2014/main" id="{6C904B26-34C5-274A-884B-C5705D8BBCA8}"/>
              </a:ext>
            </a:extLst>
          </p:cNvPr>
          <p:cNvSpPr txBox="1"/>
          <p:nvPr/>
        </p:nvSpPr>
        <p:spPr>
          <a:xfrm>
            <a:off x="6376475" y="2405675"/>
            <a:ext cx="1783200" cy="27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74E13"/>
                </a:solidFill>
                <a:latin typeface="Lato"/>
                <a:ea typeface="Lato"/>
                <a:cs typeface="Lato"/>
                <a:sym typeface="Lato"/>
              </a:rPr>
              <a:t>3, 4 removed!</a:t>
            </a:r>
            <a:endParaRPr>
              <a:solidFill>
                <a:srgbClr val="274E1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" name="文本占位符 2">
            <a:extLst>
              <a:ext uri="{FF2B5EF4-FFF2-40B4-BE49-F238E27FC236}">
                <a16:creationId xmlns:a16="http://schemas.microsoft.com/office/drawing/2014/main" id="{E339F368-0072-B44D-B784-543AF93A011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51072" y="173149"/>
            <a:ext cx="7623175" cy="496742"/>
          </a:xfrm>
        </p:spPr>
        <p:txBody>
          <a:bodyPr/>
          <a:lstStyle/>
          <a:p>
            <a:r>
              <a:rPr lang="en-US" altLang="zh-CN" dirty="0"/>
              <a:t>Recap: Image Detection</a:t>
            </a:r>
            <a:endParaRPr lang="zh-CN" altLang="en-US" dirty="0"/>
          </a:p>
        </p:txBody>
      </p:sp>
      <p:sp>
        <p:nvSpPr>
          <p:cNvPr id="14" name="内容占位符 1">
            <a:extLst>
              <a:ext uri="{FF2B5EF4-FFF2-40B4-BE49-F238E27FC236}">
                <a16:creationId xmlns:a16="http://schemas.microsoft.com/office/drawing/2014/main" id="{4B8663D4-F658-D043-A983-70CF07C383C1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51072" y="1160463"/>
            <a:ext cx="2140338" cy="800859"/>
          </a:xfrm>
        </p:spPr>
        <p:txBody>
          <a:bodyPr/>
          <a:lstStyle/>
          <a:p>
            <a:pPr marL="342900" indent="-342900">
              <a:lnSpc>
                <a:spcPct val="12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zh-CN" dirty="0"/>
              <a:t>NMS</a:t>
            </a:r>
            <a:endParaRPr lang="en-US" altLang="zh-CN" sz="2400" dirty="0"/>
          </a:p>
        </p:txBody>
      </p:sp>
      <p:sp>
        <p:nvSpPr>
          <p:cNvPr id="15" name="Google Shape;363;p55">
            <a:extLst>
              <a:ext uri="{FF2B5EF4-FFF2-40B4-BE49-F238E27FC236}">
                <a16:creationId xmlns:a16="http://schemas.microsoft.com/office/drawing/2014/main" id="{9B64D073-F96A-7C46-81F3-FF4A953C63D5}"/>
              </a:ext>
            </a:extLst>
          </p:cNvPr>
          <p:cNvSpPr txBox="1"/>
          <p:nvPr/>
        </p:nvSpPr>
        <p:spPr>
          <a:xfrm>
            <a:off x="8148486" y="1060329"/>
            <a:ext cx="4130888" cy="13453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>
                <a:latin typeface="Lato"/>
                <a:ea typeface="Lato"/>
                <a:cs typeface="Lato"/>
                <a:sym typeface="Lato"/>
              </a:rPr>
              <a:t>NMS是按照</a:t>
            </a:r>
            <a:r>
              <a:rPr lang="en" b="1" i="1" u="sng" dirty="0" err="1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rPr>
              <a:t>每一个类别</a:t>
            </a:r>
            <a:r>
              <a:rPr lang="en" b="1" i="1" u="sng" dirty="0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 dirty="0" err="1">
                <a:latin typeface="Lato"/>
                <a:ea typeface="Lato"/>
                <a:cs typeface="Lato"/>
                <a:sym typeface="Lato"/>
              </a:rPr>
              <a:t>做的</a:t>
            </a:r>
            <a:endParaRPr lang="en" dirty="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 dirty="0">
                <a:solidFill>
                  <a:schemeClr val="hlink"/>
                </a:solidFill>
                <a:hlinkClick r:id="rId3"/>
              </a:rPr>
              <a:t>https://github.com/hli2020/feature_intertwiner/blob/master/lib/layers.py#L664</a:t>
            </a:r>
            <a:endParaRPr sz="1800" dirty="0"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504975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A05E2EE-FDFD-4B98-9EC8-10BE68D00DE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anchor="b"/>
          <a:lstStyle/>
          <a:p>
            <a:r>
              <a:rPr lang="en-US" altLang="zh-CN" dirty="0"/>
              <a:t>Outline</a:t>
            </a:r>
            <a:endParaRPr lang="zh-CN" altLang="en-US" dirty="0"/>
          </a:p>
        </p:txBody>
      </p:sp>
      <p:graphicFrame>
        <p:nvGraphicFramePr>
          <p:cNvPr id="54" name="表格 54">
            <a:extLst>
              <a:ext uri="{FF2B5EF4-FFF2-40B4-BE49-F238E27FC236}">
                <a16:creationId xmlns:a16="http://schemas.microsoft.com/office/drawing/2014/main" id="{F94B51DD-D168-47D7-8446-3E6339A8FB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2329151"/>
              </p:ext>
            </p:extLst>
          </p:nvPr>
        </p:nvGraphicFramePr>
        <p:xfrm>
          <a:off x="4189130" y="2703871"/>
          <a:ext cx="8102672" cy="2160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78252">
                  <a:extLst>
                    <a:ext uri="{9D8B030D-6E8A-4147-A177-3AD203B41FA5}">
                      <a16:colId xmlns:a16="http://schemas.microsoft.com/office/drawing/2014/main" val="1320902047"/>
                    </a:ext>
                  </a:extLst>
                </a:gridCol>
                <a:gridCol w="5206191">
                  <a:extLst>
                    <a:ext uri="{9D8B030D-6E8A-4147-A177-3AD203B41FA5}">
                      <a16:colId xmlns:a16="http://schemas.microsoft.com/office/drawing/2014/main" val="2498488997"/>
                    </a:ext>
                  </a:extLst>
                </a:gridCol>
                <a:gridCol w="1318229">
                  <a:extLst>
                    <a:ext uri="{9D8B030D-6E8A-4147-A177-3AD203B41FA5}">
                      <a16:colId xmlns:a16="http://schemas.microsoft.com/office/drawing/2014/main" val="193213646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1" i="0" u="none" strike="noStrike" cap="none" spc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uFillTx/>
                          <a:latin typeface="+mn-ea"/>
                          <a:ea typeface="+mn-ea"/>
                          <a:cs typeface="+mn-cs"/>
                          <a:sym typeface="Arial"/>
                        </a:rPr>
                        <a:t>Part 1</a:t>
                      </a:r>
                      <a:endParaRPr lang="zh-CN" altLang="en-US" sz="1600" b="1" i="0" u="none" strike="noStrike" cap="none" spc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uFillTx/>
                        <a:latin typeface="+mn-ea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108000" marR="108000" marT="72000" marB="72000" anchor="ctr"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1" indent="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1" i="0" u="none" strike="noStrike" cap="none" spc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uFillTx/>
                          <a:latin typeface="+mn-ea"/>
                          <a:ea typeface="+mn-ea"/>
                          <a:cs typeface="+mn-cs"/>
                          <a:sym typeface="Arial"/>
                        </a:rPr>
                        <a:t>Recap: classification loss and detection pipeline </a:t>
                      </a:r>
                      <a:endParaRPr lang="zh-CN" altLang="en-US" sz="1400" b="1" i="0" u="none" strike="noStrike" cap="none" spc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uFillTx/>
                        <a:latin typeface="+mn-ea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108000" marR="108000" marT="72000" marB="72000" anchor="ctr"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600" b="1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108000" marR="108000" marT="72000" marB="72000" anchor="ctr"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4658542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1" baseline="0" dirty="0">
                          <a:solidFill>
                            <a:srgbClr val="C41627"/>
                          </a:solidFill>
                          <a:latin typeface="+mn-ea"/>
                          <a:ea typeface="+mn-ea"/>
                        </a:rPr>
                        <a:t>Part 2</a:t>
                      </a:r>
                      <a:endParaRPr lang="zh-CN" altLang="en-US" sz="1600" b="1" baseline="0" dirty="0">
                        <a:solidFill>
                          <a:srgbClr val="C41627"/>
                        </a:solidFill>
                        <a:latin typeface="+mn-ea"/>
                        <a:ea typeface="+mn-ea"/>
                      </a:endParaRPr>
                    </a:p>
                  </a:txBody>
                  <a:tcPr marL="108000" marR="108000" marT="72000" marB="72000" anchor="ctr"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1" indent="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1" baseline="0" dirty="0">
                          <a:solidFill>
                            <a:srgbClr val="C41627"/>
                          </a:solidFill>
                          <a:latin typeface="+mn-ea"/>
                          <a:ea typeface="+mn-ea"/>
                        </a:rPr>
                        <a:t>Image segmentation</a:t>
                      </a:r>
                      <a:endParaRPr lang="zh-CN" altLang="en-US" sz="1400" b="1" baseline="0" dirty="0">
                        <a:solidFill>
                          <a:srgbClr val="C41627"/>
                        </a:solidFill>
                        <a:latin typeface="+mn-ea"/>
                        <a:ea typeface="+mn-ea"/>
                      </a:endParaRPr>
                    </a:p>
                  </a:txBody>
                  <a:tcPr marL="108000" marR="108000" marT="72000" marB="72000" anchor="ctr"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600" b="1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108000" marR="108000" marT="72000" marB="72000" anchor="ctr"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23513385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1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Part 3</a:t>
                      </a:r>
                      <a:endParaRPr lang="zh-CN" altLang="en-US" sz="1600" b="1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108000" marR="108000" marT="72000" marB="72000" anchor="ctr"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1" indent="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1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Building up your research career</a:t>
                      </a:r>
                      <a:endParaRPr lang="zh-CN" altLang="en-US" sz="1400" b="1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108000" marR="108000" marT="72000" marB="72000" anchor="ctr"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600" b="1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108000" marR="108000" marT="72000" marB="72000" anchor="ctr"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34023315"/>
                  </a:ext>
                </a:extLst>
              </a:tr>
            </a:tbl>
          </a:graphicData>
        </a:graphic>
      </p:graphicFrame>
      <p:sp>
        <p:nvSpPr>
          <p:cNvPr id="56" name="灯片编号占位符 55">
            <a:extLst>
              <a:ext uri="{FF2B5EF4-FFF2-40B4-BE49-F238E27FC236}">
                <a16:creationId xmlns:a16="http://schemas.microsoft.com/office/drawing/2014/main" id="{A7FD9E6C-A141-40EC-ABD8-0C6333B9E43B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1C93FE00-0B4C-AF40-8F57-0F2E12FDE392}" type="slidenum">
              <a:rPr kumimoji="1" lang="zh-CN" altLang="en-US" smtClean="0"/>
              <a:pPr/>
              <a:t>26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501381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E955F39-E350-4A8F-8C9A-360C04A0C27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zh-CN" dirty="0"/>
              <a:t>Image Segmentation: An Introduction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7BAA864-93A1-49BC-9A4E-955C37F595FF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1C93FE00-0B4C-AF40-8F57-0F2E12FDE392}" type="slidenum">
              <a:rPr kumimoji="1" lang="zh-CN" altLang="en-US" smtClean="0"/>
              <a:pPr/>
              <a:t>27</a:t>
            </a:fld>
            <a:endParaRPr kumimoji="1" lang="zh-CN" altLang="en-US" dirty="0"/>
          </a:p>
        </p:txBody>
      </p:sp>
      <p:sp>
        <p:nvSpPr>
          <p:cNvPr id="9" name="Google Shape;187;p28">
            <a:extLst>
              <a:ext uri="{FF2B5EF4-FFF2-40B4-BE49-F238E27FC236}">
                <a16:creationId xmlns:a16="http://schemas.microsoft.com/office/drawing/2014/main" id="{C6EE03B9-7FC8-764C-8EE0-EDB492A49CB1}"/>
              </a:ext>
            </a:extLst>
          </p:cNvPr>
          <p:cNvSpPr txBox="1">
            <a:spLocks/>
          </p:cNvSpPr>
          <p:nvPr/>
        </p:nvSpPr>
        <p:spPr>
          <a:xfrm>
            <a:off x="349850" y="1965531"/>
            <a:ext cx="3446100" cy="71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28600" marR="0" indent="-228600" algn="l" defTabSz="9144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  <a:sym typeface="Arial"/>
              </a:defRPr>
            </a:lvl1pPr>
            <a:lvl2pPr marL="723900" marR="0" indent="-266700" algn="l" defTabSz="9144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  <a:sym typeface="Arial"/>
              </a:defRPr>
            </a:lvl2pPr>
            <a:lvl3pPr marL="1234439" marR="0" indent="-320039" algn="l" defTabSz="9144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  <a:sym typeface="Arial"/>
              </a:defRPr>
            </a:lvl3pPr>
            <a:lvl4pPr marL="1727200" marR="0" indent="-355600" algn="l" defTabSz="9144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  <a:sym typeface="Arial"/>
              </a:defRPr>
            </a:lvl4pPr>
            <a:lvl5pPr marL="2184400" marR="0" indent="-355600" algn="l" defTabSz="9144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  <a:sym typeface="Arial"/>
              </a:defRPr>
            </a:lvl5pPr>
            <a:lvl6pPr marL="2641600" marR="0" indent="-355600" algn="l" defTabSz="9144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6pPr>
            <a:lvl7pPr marL="3098800" marR="0" indent="-355600" algn="l" defTabSz="9144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7pPr>
            <a:lvl8pPr marL="3556000" marR="0" indent="-355600" algn="l" defTabSz="9144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8pPr>
            <a:lvl9pPr marL="4013200" marR="0" indent="-355600" algn="l" defTabSz="9144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hangingPunct="1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Font typeface="Arial"/>
              <a:buNone/>
            </a:pPr>
            <a:r>
              <a:rPr lang="zh-CN" altLang="en-US" sz="1800"/>
              <a:t>语义</a:t>
            </a:r>
            <a:r>
              <a:rPr lang="en-US" altLang="zh-CN" sz="1800"/>
              <a:t>(</a:t>
            </a:r>
            <a:r>
              <a:rPr lang="en-US" sz="1800"/>
              <a:t>semantic) or </a:t>
            </a:r>
            <a:r>
              <a:rPr lang="zh-CN" altLang="en-US" sz="1800"/>
              <a:t>实例</a:t>
            </a:r>
            <a:r>
              <a:rPr lang="en-US" altLang="zh-CN" sz="1800"/>
              <a:t>(</a:t>
            </a:r>
            <a:r>
              <a:rPr lang="en-US" sz="1800"/>
              <a:t>instance)</a:t>
            </a:r>
          </a:p>
        </p:txBody>
      </p:sp>
      <p:pic>
        <p:nvPicPr>
          <p:cNvPr id="10" name="Google Shape;190;p28">
            <a:extLst>
              <a:ext uri="{FF2B5EF4-FFF2-40B4-BE49-F238E27FC236}">
                <a16:creationId xmlns:a16="http://schemas.microsoft.com/office/drawing/2014/main" id="{A49B26B5-2B9A-914D-BB44-BF867CD55C11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2400" y="2450631"/>
            <a:ext cx="8839200" cy="3469592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91;p28">
            <a:extLst>
              <a:ext uri="{FF2B5EF4-FFF2-40B4-BE49-F238E27FC236}">
                <a16:creationId xmlns:a16="http://schemas.microsoft.com/office/drawing/2014/main" id="{0C3FE0AF-E7AE-C14E-B6B5-2E9A91C9E565}"/>
              </a:ext>
            </a:extLst>
          </p:cNvPr>
          <p:cNvSpPr txBox="1">
            <a:spLocks/>
          </p:cNvSpPr>
          <p:nvPr/>
        </p:nvSpPr>
        <p:spPr>
          <a:xfrm>
            <a:off x="5122875" y="1965531"/>
            <a:ext cx="3446100" cy="71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28600" marR="0" indent="-228600" algn="l" defTabSz="9144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  <a:sym typeface="Arial"/>
              </a:defRPr>
            </a:lvl1pPr>
            <a:lvl2pPr marL="723900" marR="0" indent="-266700" algn="l" defTabSz="9144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  <a:sym typeface="Arial"/>
              </a:defRPr>
            </a:lvl2pPr>
            <a:lvl3pPr marL="1234439" marR="0" indent="-320039" algn="l" defTabSz="9144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  <a:sym typeface="Arial"/>
              </a:defRPr>
            </a:lvl3pPr>
            <a:lvl4pPr marL="1727200" marR="0" indent="-355600" algn="l" defTabSz="9144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  <a:sym typeface="Arial"/>
              </a:defRPr>
            </a:lvl4pPr>
            <a:lvl5pPr marL="2184400" marR="0" indent="-355600" algn="l" defTabSz="9144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  <a:sym typeface="Arial"/>
              </a:defRPr>
            </a:lvl5pPr>
            <a:lvl6pPr marL="2641600" marR="0" indent="-355600" algn="l" defTabSz="9144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6pPr>
            <a:lvl7pPr marL="3098800" marR="0" indent="-355600" algn="l" defTabSz="9144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7pPr>
            <a:lvl8pPr marL="3556000" marR="0" indent="-355600" algn="l" defTabSz="9144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8pPr>
            <a:lvl9pPr marL="4013200" marR="0" indent="-355600" algn="l" defTabSz="9144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hangingPunct="1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Font typeface="Arial"/>
              <a:buNone/>
            </a:pPr>
            <a:r>
              <a:rPr lang="en-US" sz="1800"/>
              <a:t>2D, 2.5D (depth est.) and 3D</a:t>
            </a:r>
          </a:p>
        </p:txBody>
      </p:sp>
    </p:spTree>
    <p:extLst>
      <p:ext uri="{BB962C8B-B14F-4D97-AF65-F5344CB8AC3E}">
        <p14:creationId xmlns:p14="http://schemas.microsoft.com/office/powerpoint/2010/main" val="1614378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E955F39-E350-4A8F-8C9A-360C04A0C27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zh-CN" dirty="0"/>
              <a:t>Image Segmentation – popular methods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7BAA864-93A1-49BC-9A4E-955C37F595FF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1C93FE00-0B4C-AF40-8F57-0F2E12FDE392}" type="slidenum">
              <a:rPr kumimoji="1" lang="zh-CN" altLang="en-US" smtClean="0"/>
              <a:pPr/>
              <a:t>28</a:t>
            </a:fld>
            <a:endParaRPr kumimoji="1" lang="zh-CN" altLang="en-US" dirty="0"/>
          </a:p>
        </p:txBody>
      </p:sp>
      <p:sp>
        <p:nvSpPr>
          <p:cNvPr id="13" name="Google Shape;197;p29">
            <a:extLst>
              <a:ext uri="{FF2B5EF4-FFF2-40B4-BE49-F238E27FC236}">
                <a16:creationId xmlns:a16="http://schemas.microsoft.com/office/drawing/2014/main" id="{D1373974-AEC2-994B-AB7A-B8EBB42BB48A}"/>
              </a:ext>
            </a:extLst>
          </p:cNvPr>
          <p:cNvSpPr txBox="1">
            <a:spLocks/>
          </p:cNvSpPr>
          <p:nvPr/>
        </p:nvSpPr>
        <p:spPr>
          <a:xfrm>
            <a:off x="349850" y="1965531"/>
            <a:ext cx="3446100" cy="71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28600" marR="0" indent="-228600" algn="l" defTabSz="9144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  <a:sym typeface="Arial"/>
              </a:defRPr>
            </a:lvl1pPr>
            <a:lvl2pPr marL="723900" marR="0" indent="-266700" algn="l" defTabSz="9144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  <a:sym typeface="Arial"/>
              </a:defRPr>
            </a:lvl2pPr>
            <a:lvl3pPr marL="1234439" marR="0" indent="-320039" algn="l" defTabSz="9144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  <a:sym typeface="Arial"/>
              </a:defRPr>
            </a:lvl3pPr>
            <a:lvl4pPr marL="1727200" marR="0" indent="-355600" algn="l" defTabSz="9144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  <a:sym typeface="Arial"/>
              </a:defRPr>
            </a:lvl4pPr>
            <a:lvl5pPr marL="2184400" marR="0" indent="-355600" algn="l" defTabSz="9144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  <a:sym typeface="Arial"/>
              </a:defRPr>
            </a:lvl5pPr>
            <a:lvl6pPr marL="2641600" marR="0" indent="-355600" algn="l" defTabSz="9144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6pPr>
            <a:lvl7pPr marL="3098800" marR="0" indent="-355600" algn="l" defTabSz="9144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7pPr>
            <a:lvl8pPr marL="3556000" marR="0" indent="-355600" algn="l" defTabSz="9144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8pPr>
            <a:lvl9pPr marL="4013200" marR="0" indent="-355600" algn="l" defTabSz="9144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hangingPunct="1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Font typeface="Arial"/>
              <a:buNone/>
            </a:pPr>
            <a:r>
              <a:rPr lang="en-US" sz="1800"/>
              <a:t>Semantic segmentation</a:t>
            </a:r>
          </a:p>
        </p:txBody>
      </p:sp>
      <p:sp>
        <p:nvSpPr>
          <p:cNvPr id="14" name="Google Shape;200;p29">
            <a:extLst>
              <a:ext uri="{FF2B5EF4-FFF2-40B4-BE49-F238E27FC236}">
                <a16:creationId xmlns:a16="http://schemas.microsoft.com/office/drawing/2014/main" id="{48FA6E8A-DCEA-B541-9CA4-4C8D6660647A}"/>
              </a:ext>
            </a:extLst>
          </p:cNvPr>
          <p:cNvSpPr txBox="1">
            <a:spLocks/>
          </p:cNvSpPr>
          <p:nvPr/>
        </p:nvSpPr>
        <p:spPr>
          <a:xfrm>
            <a:off x="5122875" y="1965531"/>
            <a:ext cx="3446100" cy="71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28600" marR="0" indent="-228600" algn="l" defTabSz="9144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  <a:sym typeface="Arial"/>
              </a:defRPr>
            </a:lvl1pPr>
            <a:lvl2pPr marL="723900" marR="0" indent="-266700" algn="l" defTabSz="9144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  <a:sym typeface="Arial"/>
              </a:defRPr>
            </a:lvl2pPr>
            <a:lvl3pPr marL="1234439" marR="0" indent="-320039" algn="l" defTabSz="9144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  <a:sym typeface="Arial"/>
              </a:defRPr>
            </a:lvl3pPr>
            <a:lvl4pPr marL="1727200" marR="0" indent="-355600" algn="l" defTabSz="9144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  <a:sym typeface="Arial"/>
              </a:defRPr>
            </a:lvl4pPr>
            <a:lvl5pPr marL="2184400" marR="0" indent="-355600" algn="l" defTabSz="9144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  <a:sym typeface="Arial"/>
              </a:defRPr>
            </a:lvl5pPr>
            <a:lvl6pPr marL="2641600" marR="0" indent="-355600" algn="l" defTabSz="9144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6pPr>
            <a:lvl7pPr marL="3098800" marR="0" indent="-355600" algn="l" defTabSz="9144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7pPr>
            <a:lvl8pPr marL="3556000" marR="0" indent="-355600" algn="l" defTabSz="9144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8pPr>
            <a:lvl9pPr marL="4013200" marR="0" indent="-355600" algn="l" defTabSz="9144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hangingPunct="1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Font typeface="Arial"/>
              <a:buNone/>
            </a:pPr>
            <a:r>
              <a:rPr lang="en-US" sz="1800"/>
              <a:t>Instance segmentation</a:t>
            </a:r>
          </a:p>
        </p:txBody>
      </p:sp>
      <p:sp>
        <p:nvSpPr>
          <p:cNvPr id="15" name="Google Shape;201;p29">
            <a:extLst>
              <a:ext uri="{FF2B5EF4-FFF2-40B4-BE49-F238E27FC236}">
                <a16:creationId xmlns:a16="http://schemas.microsoft.com/office/drawing/2014/main" id="{480FBDA0-FE63-5346-AA2C-58FA57083B88}"/>
              </a:ext>
            </a:extLst>
          </p:cNvPr>
          <p:cNvSpPr txBox="1"/>
          <p:nvPr/>
        </p:nvSpPr>
        <p:spPr>
          <a:xfrm>
            <a:off x="451075" y="2679225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Lato"/>
              <a:buChar char="●"/>
            </a:pPr>
            <a:r>
              <a:rPr lang="en" sz="18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FCN</a:t>
            </a:r>
            <a:endParaRPr sz="1800" b="1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Lato"/>
              <a:buChar char="●"/>
            </a:pPr>
            <a:r>
              <a:rPr lang="en" sz="18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SegNet</a:t>
            </a:r>
            <a:endParaRPr sz="18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Lato"/>
              <a:buChar char="●"/>
            </a:pPr>
            <a:r>
              <a:rPr lang="en" sz="18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Dilation</a:t>
            </a:r>
            <a:endParaRPr sz="18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Lato"/>
              <a:buChar char="●"/>
            </a:pPr>
            <a:r>
              <a:rPr lang="en" sz="18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DeconvNet</a:t>
            </a:r>
            <a:endParaRPr sz="18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Lato"/>
              <a:buChar char="●"/>
            </a:pPr>
            <a:r>
              <a:rPr lang="en" sz="18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ENet (速度快)</a:t>
            </a:r>
            <a:endParaRPr sz="18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Lato"/>
              <a:buChar char="●"/>
            </a:pPr>
            <a:r>
              <a:rPr lang="en" sz="18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Deeplab V1 V2 V3</a:t>
            </a:r>
            <a:endParaRPr sz="1800" b="1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Lato"/>
              <a:buChar char="●"/>
            </a:pPr>
            <a:r>
              <a:rPr lang="en" sz="18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ParseNet</a:t>
            </a:r>
            <a:endParaRPr sz="18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Lato"/>
              <a:buChar char="●"/>
            </a:pPr>
            <a:r>
              <a:rPr lang="en" sz="18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RefineNet</a:t>
            </a:r>
            <a:endParaRPr sz="18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Lato"/>
              <a:buChar char="●"/>
            </a:pPr>
            <a:r>
              <a:rPr lang="en" sz="18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Large Kernel Matters</a:t>
            </a:r>
            <a:endParaRPr sz="18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" name="Google Shape;202;p29">
            <a:extLst>
              <a:ext uri="{FF2B5EF4-FFF2-40B4-BE49-F238E27FC236}">
                <a16:creationId xmlns:a16="http://schemas.microsoft.com/office/drawing/2014/main" id="{EEB1B493-84E8-6340-861E-47CB30933571}"/>
              </a:ext>
            </a:extLst>
          </p:cNvPr>
          <p:cNvSpPr txBox="1"/>
          <p:nvPr/>
        </p:nvSpPr>
        <p:spPr>
          <a:xfrm>
            <a:off x="5199075" y="2526825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Lato"/>
              <a:buChar char="-"/>
            </a:pPr>
            <a:r>
              <a:rPr lang="en" sz="18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SDS</a:t>
            </a:r>
            <a:endParaRPr sz="18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Lato"/>
              <a:buChar char="-"/>
            </a:pPr>
            <a:r>
              <a:rPr lang="en" sz="18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DeepMask</a:t>
            </a:r>
            <a:endParaRPr sz="18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Lato"/>
              <a:buChar char="-"/>
            </a:pPr>
            <a:r>
              <a:rPr lang="en" sz="18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SharpMask</a:t>
            </a:r>
            <a:endParaRPr sz="18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Lato"/>
              <a:buChar char="-"/>
            </a:pPr>
            <a:r>
              <a:rPr lang="en" sz="18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MultiPathNet</a:t>
            </a:r>
            <a:endParaRPr sz="18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Lato"/>
              <a:buChar char="-"/>
            </a:pPr>
            <a:r>
              <a:rPr lang="en" sz="18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MNC</a:t>
            </a:r>
            <a:endParaRPr sz="18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Lato"/>
              <a:buChar char="-"/>
            </a:pPr>
            <a:r>
              <a:rPr lang="en" sz="18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Mask-RCNN</a:t>
            </a:r>
            <a:endParaRPr sz="1800" b="1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24476182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E955F39-E350-4A8F-8C9A-360C04A0C27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zh-CN" dirty="0"/>
              <a:t>Prerequisite: convolution operation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7BAA864-93A1-49BC-9A4E-955C37F595FF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1C93FE00-0B4C-AF40-8F57-0F2E12FDE392}" type="slidenum">
              <a:rPr kumimoji="1" lang="zh-CN" altLang="en-US" smtClean="0"/>
              <a:pPr/>
              <a:t>29</a:t>
            </a:fld>
            <a:endParaRPr kumimoji="1" lang="zh-CN" altLang="en-US" dirty="0"/>
          </a:p>
        </p:txBody>
      </p:sp>
      <p:sp>
        <p:nvSpPr>
          <p:cNvPr id="5" name="Google Shape;208;p30">
            <a:extLst>
              <a:ext uri="{FF2B5EF4-FFF2-40B4-BE49-F238E27FC236}">
                <a16:creationId xmlns:a16="http://schemas.microsoft.com/office/drawing/2014/main" id="{14FF87FF-B5F8-7A47-A7E0-73F2F45F37DA}"/>
              </a:ext>
            </a:extLst>
          </p:cNvPr>
          <p:cNvSpPr txBox="1">
            <a:spLocks/>
          </p:cNvSpPr>
          <p:nvPr/>
        </p:nvSpPr>
        <p:spPr>
          <a:xfrm>
            <a:off x="349850" y="1965531"/>
            <a:ext cx="3446100" cy="71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28600" marR="0" indent="-228600" algn="l" defTabSz="9144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  <a:sym typeface="Arial"/>
              </a:defRPr>
            </a:lvl1pPr>
            <a:lvl2pPr marL="723900" marR="0" indent="-266700" algn="l" defTabSz="9144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  <a:sym typeface="Arial"/>
              </a:defRPr>
            </a:lvl2pPr>
            <a:lvl3pPr marL="1234439" marR="0" indent="-320039" algn="l" defTabSz="9144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  <a:sym typeface="Arial"/>
              </a:defRPr>
            </a:lvl3pPr>
            <a:lvl4pPr marL="1727200" marR="0" indent="-355600" algn="l" defTabSz="9144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  <a:sym typeface="Arial"/>
              </a:defRPr>
            </a:lvl4pPr>
            <a:lvl5pPr marL="2184400" marR="0" indent="-355600" algn="l" defTabSz="9144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  <a:sym typeface="Arial"/>
              </a:defRPr>
            </a:lvl5pPr>
            <a:lvl6pPr marL="2641600" marR="0" indent="-355600" algn="l" defTabSz="9144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6pPr>
            <a:lvl7pPr marL="3098800" marR="0" indent="-355600" algn="l" defTabSz="9144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7pPr>
            <a:lvl8pPr marL="3556000" marR="0" indent="-355600" algn="l" defTabSz="9144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8pPr>
            <a:lvl9pPr marL="4013200" marR="0" indent="-355600" algn="l" defTabSz="9144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hangingPunct="1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Font typeface="Arial"/>
              <a:buNone/>
            </a:pPr>
            <a:r>
              <a:rPr lang="zh-CN" altLang="en-US" sz="1800"/>
              <a:t>卷积 </a:t>
            </a:r>
            <a:r>
              <a:rPr lang="en-US" altLang="zh-CN" sz="1800"/>
              <a:t>(</a:t>
            </a:r>
            <a:r>
              <a:rPr lang="en-US" sz="1800"/>
              <a:t>Convolution)</a:t>
            </a:r>
          </a:p>
        </p:txBody>
      </p:sp>
      <p:sp>
        <p:nvSpPr>
          <p:cNvPr id="6" name="Google Shape;211;p30">
            <a:extLst>
              <a:ext uri="{FF2B5EF4-FFF2-40B4-BE49-F238E27FC236}">
                <a16:creationId xmlns:a16="http://schemas.microsoft.com/office/drawing/2014/main" id="{489D161A-A1A7-4F48-888C-822D676288BA}"/>
              </a:ext>
            </a:extLst>
          </p:cNvPr>
          <p:cNvSpPr txBox="1"/>
          <p:nvPr/>
        </p:nvSpPr>
        <p:spPr>
          <a:xfrm>
            <a:off x="107700" y="6421925"/>
            <a:ext cx="2872500" cy="3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2"/>
              </a:rPr>
              <a:t>https://github.com/vdumoulin/conv_arithmetic</a:t>
            </a:r>
            <a:r>
              <a:rPr lang="en"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7" name="Google Shape;212;p30">
            <a:extLst>
              <a:ext uri="{FF2B5EF4-FFF2-40B4-BE49-F238E27FC236}">
                <a16:creationId xmlns:a16="http://schemas.microsoft.com/office/drawing/2014/main" id="{DA75BCA8-6CC1-4243-8283-909B7DD7197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9425" y="2679227"/>
            <a:ext cx="2712250" cy="296977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213;p30">
            <a:extLst>
              <a:ext uri="{FF2B5EF4-FFF2-40B4-BE49-F238E27FC236}">
                <a16:creationId xmlns:a16="http://schemas.microsoft.com/office/drawing/2014/main" id="{357219CF-6651-ED41-899D-FBD186BF4366}"/>
              </a:ext>
            </a:extLst>
          </p:cNvPr>
          <p:cNvSpPr txBox="1"/>
          <p:nvPr/>
        </p:nvSpPr>
        <p:spPr>
          <a:xfrm>
            <a:off x="3506800" y="3553916"/>
            <a:ext cx="3770100" cy="4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4"/>
              </a:rPr>
              <a:t>https://pytorch.org/docs/stable/nn.html#torch.nn.Conv2d</a:t>
            </a:r>
            <a:r>
              <a:rPr lang="en"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" name="Google Shape;215;p30">
            <a:extLst>
              <a:ext uri="{FF2B5EF4-FFF2-40B4-BE49-F238E27FC236}">
                <a16:creationId xmlns:a16="http://schemas.microsoft.com/office/drawing/2014/main" id="{48E36B3A-F4B2-C849-98FF-F3DCD7A19389}"/>
              </a:ext>
            </a:extLst>
          </p:cNvPr>
          <p:cNvSpPr txBox="1"/>
          <p:nvPr/>
        </p:nvSpPr>
        <p:spPr>
          <a:xfrm>
            <a:off x="3506800" y="3041734"/>
            <a:ext cx="6805068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i="1" dirty="0">
                <a:solidFill>
                  <a:srgbClr val="2980B9"/>
                </a:solidFill>
                <a:latin typeface="Lato"/>
                <a:ea typeface="Lato"/>
                <a:cs typeface="Lato"/>
                <a:sym typeface="Lato"/>
              </a:rPr>
              <a:t>Class </a:t>
            </a:r>
            <a:r>
              <a:rPr lang="en" b="1" dirty="0">
                <a:latin typeface="Courier New"/>
                <a:ea typeface="Courier New"/>
                <a:cs typeface="Courier New"/>
                <a:sym typeface="Courier New"/>
              </a:rPr>
              <a:t>torch.nn.Conv2d</a:t>
            </a:r>
            <a:r>
              <a:rPr lang="en" b="1" dirty="0">
                <a:solidFill>
                  <a:srgbClr val="2980B9"/>
                </a:solidFill>
                <a:latin typeface="Lato"/>
                <a:ea typeface="Lato"/>
                <a:cs typeface="Lato"/>
                <a:sym typeface="Lato"/>
              </a:rPr>
              <a:t>(</a:t>
            </a:r>
            <a:r>
              <a:rPr lang="en" b="1" i="1" dirty="0" err="1">
                <a:solidFill>
                  <a:srgbClr val="2980B9"/>
                </a:solidFill>
                <a:latin typeface="Lato"/>
                <a:ea typeface="Lato"/>
                <a:cs typeface="Lato"/>
                <a:sym typeface="Lato"/>
              </a:rPr>
              <a:t>in_channels</a:t>
            </a:r>
            <a:r>
              <a:rPr lang="en" b="1" dirty="0">
                <a:solidFill>
                  <a:srgbClr val="2980B9"/>
                </a:solidFill>
                <a:highlight>
                  <a:srgbClr val="E7F2FA"/>
                </a:highlight>
                <a:latin typeface="Lato"/>
                <a:ea typeface="Lato"/>
                <a:cs typeface="Lato"/>
                <a:sym typeface="Lato"/>
              </a:rPr>
              <a:t>, </a:t>
            </a:r>
            <a:r>
              <a:rPr lang="en" b="1" i="1" dirty="0" err="1">
                <a:solidFill>
                  <a:srgbClr val="2980B9"/>
                </a:solidFill>
                <a:latin typeface="Lato"/>
                <a:ea typeface="Lato"/>
                <a:cs typeface="Lato"/>
                <a:sym typeface="Lato"/>
              </a:rPr>
              <a:t>out_channels</a:t>
            </a:r>
            <a:r>
              <a:rPr lang="en" b="1" dirty="0">
                <a:solidFill>
                  <a:srgbClr val="2980B9"/>
                </a:solidFill>
                <a:highlight>
                  <a:srgbClr val="E7F2FA"/>
                </a:highlight>
                <a:latin typeface="Lato"/>
                <a:ea typeface="Lato"/>
                <a:cs typeface="Lato"/>
                <a:sym typeface="Lato"/>
              </a:rPr>
              <a:t>, </a:t>
            </a:r>
            <a:r>
              <a:rPr lang="en" b="1" i="1" dirty="0" err="1">
                <a:solidFill>
                  <a:srgbClr val="2980B9"/>
                </a:solidFill>
                <a:latin typeface="Lato"/>
                <a:ea typeface="Lato"/>
                <a:cs typeface="Lato"/>
                <a:sym typeface="Lato"/>
              </a:rPr>
              <a:t>kernel_size</a:t>
            </a:r>
            <a:r>
              <a:rPr lang="en" b="1" dirty="0">
                <a:solidFill>
                  <a:srgbClr val="2980B9"/>
                </a:solidFill>
                <a:highlight>
                  <a:srgbClr val="E7F2FA"/>
                </a:highlight>
                <a:latin typeface="Lato"/>
                <a:ea typeface="Lato"/>
                <a:cs typeface="Lato"/>
                <a:sym typeface="Lato"/>
              </a:rPr>
              <a:t>, </a:t>
            </a:r>
            <a:r>
              <a:rPr lang="en" b="1" i="1" dirty="0">
                <a:solidFill>
                  <a:srgbClr val="2980B9"/>
                </a:solidFill>
                <a:latin typeface="Lato"/>
                <a:ea typeface="Lato"/>
                <a:cs typeface="Lato"/>
                <a:sym typeface="Lato"/>
              </a:rPr>
              <a:t>stride=1</a:t>
            </a:r>
            <a:r>
              <a:rPr lang="en" b="1" dirty="0">
                <a:solidFill>
                  <a:srgbClr val="2980B9"/>
                </a:solidFill>
                <a:highlight>
                  <a:srgbClr val="E7F2FA"/>
                </a:highlight>
                <a:latin typeface="Lato"/>
                <a:ea typeface="Lato"/>
                <a:cs typeface="Lato"/>
                <a:sym typeface="Lato"/>
              </a:rPr>
              <a:t>, </a:t>
            </a:r>
            <a:r>
              <a:rPr lang="en" b="1" i="1" dirty="0">
                <a:solidFill>
                  <a:srgbClr val="2980B9"/>
                </a:solidFill>
                <a:latin typeface="Lato"/>
                <a:ea typeface="Lato"/>
                <a:cs typeface="Lato"/>
                <a:sym typeface="Lato"/>
              </a:rPr>
              <a:t>padding=0</a:t>
            </a:r>
            <a:r>
              <a:rPr lang="en" b="1" dirty="0">
                <a:solidFill>
                  <a:srgbClr val="2980B9"/>
                </a:solidFill>
                <a:highlight>
                  <a:srgbClr val="E7F2FA"/>
                </a:highlight>
                <a:latin typeface="Lato"/>
                <a:ea typeface="Lato"/>
                <a:cs typeface="Lato"/>
                <a:sym typeface="Lato"/>
              </a:rPr>
              <a:t>, </a:t>
            </a:r>
            <a:r>
              <a:rPr lang="en" b="1" i="1" dirty="0">
                <a:solidFill>
                  <a:srgbClr val="2980B9"/>
                </a:solidFill>
                <a:latin typeface="Lato"/>
                <a:ea typeface="Lato"/>
                <a:cs typeface="Lato"/>
                <a:sym typeface="Lato"/>
              </a:rPr>
              <a:t>dilation=1</a:t>
            </a:r>
            <a:r>
              <a:rPr lang="en" b="1" dirty="0">
                <a:solidFill>
                  <a:srgbClr val="2980B9"/>
                </a:solidFill>
                <a:highlight>
                  <a:srgbClr val="E7F2FA"/>
                </a:highlight>
                <a:latin typeface="Lato"/>
                <a:ea typeface="Lato"/>
                <a:cs typeface="Lato"/>
                <a:sym typeface="Lato"/>
              </a:rPr>
              <a:t>, </a:t>
            </a:r>
            <a:r>
              <a:rPr lang="en" b="1" i="1" dirty="0">
                <a:solidFill>
                  <a:srgbClr val="2980B9"/>
                </a:solidFill>
                <a:latin typeface="Lato"/>
                <a:ea typeface="Lato"/>
                <a:cs typeface="Lato"/>
                <a:sym typeface="Lato"/>
              </a:rPr>
              <a:t>groups=1</a:t>
            </a:r>
            <a:r>
              <a:rPr lang="en" b="1" dirty="0">
                <a:solidFill>
                  <a:srgbClr val="2980B9"/>
                </a:solidFill>
                <a:highlight>
                  <a:srgbClr val="E7F2FA"/>
                </a:highlight>
                <a:latin typeface="Lato"/>
                <a:ea typeface="Lato"/>
                <a:cs typeface="Lato"/>
                <a:sym typeface="Lato"/>
              </a:rPr>
              <a:t>, </a:t>
            </a:r>
            <a:r>
              <a:rPr lang="en" b="1" i="1" dirty="0">
                <a:solidFill>
                  <a:srgbClr val="2980B9"/>
                </a:solidFill>
                <a:latin typeface="Lato"/>
                <a:ea typeface="Lato"/>
                <a:cs typeface="Lato"/>
                <a:sym typeface="Lato"/>
              </a:rPr>
              <a:t>bias=True</a:t>
            </a:r>
            <a:r>
              <a:rPr lang="en" b="1" dirty="0">
                <a:solidFill>
                  <a:srgbClr val="2980B9"/>
                </a:solidFill>
                <a:latin typeface="Lato"/>
                <a:ea typeface="Lato"/>
                <a:cs typeface="Lato"/>
                <a:sym typeface="Lato"/>
              </a:rPr>
              <a:t>)</a:t>
            </a:r>
            <a:endParaRPr dirty="0"/>
          </a:p>
        </p:txBody>
      </p:sp>
      <p:sp>
        <p:nvSpPr>
          <p:cNvPr id="11" name="Google Shape;230;p31">
            <a:extLst>
              <a:ext uri="{FF2B5EF4-FFF2-40B4-BE49-F238E27FC236}">
                <a16:creationId xmlns:a16="http://schemas.microsoft.com/office/drawing/2014/main" id="{5F845C65-AA7C-2446-9DD8-23040366E65C}"/>
              </a:ext>
            </a:extLst>
          </p:cNvPr>
          <p:cNvSpPr txBox="1"/>
          <p:nvPr/>
        </p:nvSpPr>
        <p:spPr>
          <a:xfrm>
            <a:off x="3506800" y="4141125"/>
            <a:ext cx="2875340" cy="5521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>
                <a:latin typeface="Lato"/>
                <a:ea typeface="Lato"/>
                <a:cs typeface="Lato"/>
                <a:sym typeface="Lato"/>
              </a:rPr>
              <a:t>输出大小是多少</a:t>
            </a:r>
            <a:r>
              <a:rPr lang="en" dirty="0">
                <a:latin typeface="Lato"/>
                <a:ea typeface="Lato"/>
                <a:cs typeface="Lato"/>
                <a:sym typeface="Lato"/>
              </a:rPr>
              <a:t>？</a:t>
            </a:r>
            <a:endParaRPr dirty="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3EBC9B5-E262-B840-9815-969C9A9C5E59}"/>
              </a:ext>
            </a:extLst>
          </p:cNvPr>
          <p:cNvSpPr/>
          <p:nvPr/>
        </p:nvSpPr>
        <p:spPr>
          <a:xfrm>
            <a:off x="3506800" y="4693298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n-US" dirty="0">
                <a:latin typeface="Lato"/>
                <a:ea typeface="Lato"/>
                <a:cs typeface="Lato"/>
                <a:sym typeface="Lato"/>
              </a:rPr>
              <a:t>Output size = 20, 33, 25, 50</a:t>
            </a:r>
          </a:p>
          <a:p>
            <a:pPr lvl="0"/>
            <a:endParaRPr lang="en-US" dirty="0">
              <a:latin typeface="Lato"/>
              <a:ea typeface="Lato"/>
              <a:cs typeface="Lato"/>
              <a:sym typeface="Lato"/>
            </a:endParaRPr>
          </a:p>
          <a:p>
            <a:pPr lvl="0"/>
            <a:r>
              <a:rPr lang="zh-CN" altLang="en-US" dirty="0">
                <a:latin typeface="Lato"/>
                <a:ea typeface="Lato"/>
                <a:cs typeface="Lato"/>
                <a:sym typeface="Lato"/>
              </a:rPr>
              <a:t>公式：</a:t>
            </a:r>
            <a:r>
              <a:rPr lang="en-US" altLang="zh-CN" dirty="0">
                <a:latin typeface="Lato"/>
                <a:ea typeface="Lato"/>
                <a:cs typeface="Lato"/>
                <a:sym typeface="Lato"/>
              </a:rPr>
              <a:t>(</a:t>
            </a:r>
            <a:r>
              <a:rPr lang="en-US" dirty="0">
                <a:latin typeface="Lato"/>
                <a:ea typeface="Lato"/>
                <a:cs typeface="Lato"/>
                <a:sym typeface="Lato"/>
              </a:rPr>
              <a:t>W - kernel + 2 pad) / stride + 1 </a:t>
            </a:r>
            <a:r>
              <a:rPr lang="zh-CN" altLang="en-US" dirty="0">
                <a:latin typeface="Lato"/>
                <a:ea typeface="Lato"/>
                <a:cs typeface="Lato"/>
                <a:sym typeface="Lato"/>
              </a:rPr>
              <a:t>向下取整 </a:t>
            </a:r>
          </a:p>
        </p:txBody>
      </p:sp>
    </p:spTree>
    <p:extLst>
      <p:ext uri="{BB962C8B-B14F-4D97-AF65-F5344CB8AC3E}">
        <p14:creationId xmlns:p14="http://schemas.microsoft.com/office/powerpoint/2010/main" val="2047935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E955F39-E350-4A8F-8C9A-360C04A0C27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zh-CN" dirty="0"/>
              <a:t>Recap: Image Classification</a:t>
            </a:r>
            <a:endParaRPr lang="zh-CN" altLang="en-US" dirty="0"/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3AFD27FD-8C4C-40C6-80BF-3CCD5B69E952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51071" y="1160463"/>
            <a:ext cx="4382975" cy="496743"/>
          </a:xfrm>
        </p:spPr>
        <p:txBody>
          <a:bodyPr/>
          <a:lstStyle/>
          <a:p>
            <a:pPr marL="342900" indent="-342900">
              <a:lnSpc>
                <a:spcPct val="12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zh-CN" sz="2400" dirty="0"/>
              <a:t>Classification Loss</a:t>
            </a:r>
          </a:p>
          <a:p>
            <a:pPr marL="800100" lvl="1" indent="-342900">
              <a:lnSpc>
                <a:spcPct val="12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zh-CN" dirty="0"/>
              <a:t>Cross entropy or MSE?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7BAA864-93A1-49BC-9A4E-955C37F595FF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1C93FE00-0B4C-AF40-8F57-0F2E12FDE392}" type="slidenum">
              <a:rPr kumimoji="1" lang="zh-CN" altLang="en-US" smtClean="0"/>
              <a:pPr/>
              <a:t>3</a:t>
            </a:fld>
            <a:endParaRPr kumimoji="1" lang="zh-CN" altLang="en-US" dirty="0"/>
          </a:p>
        </p:txBody>
      </p:sp>
      <p:pic>
        <p:nvPicPr>
          <p:cNvPr id="6" name="Picture 5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0021D870-1C9E-4E48-9F52-10D124505C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3338" y="1160463"/>
            <a:ext cx="6618031" cy="167533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09AA407-E346-2B4E-8884-AAAF4C6217B2}"/>
              </a:ext>
            </a:extLst>
          </p:cNvPr>
          <p:cNvSpPr txBox="1"/>
          <p:nvPr/>
        </p:nvSpPr>
        <p:spPr>
          <a:xfrm>
            <a:off x="486137" y="2488557"/>
            <a:ext cx="3877519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For M</a:t>
            </a:r>
            <a:r>
              <a:rPr lang="en-US" dirty="0"/>
              <a:t>SE loss, we have</a:t>
            </a:r>
            <a:endParaRPr kumimoji="0" lang="en-CN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" name="Picture 9" descr="A picture containing text, furniture, table&#10;&#10;Description automatically generated">
            <a:extLst>
              <a:ext uri="{FF2B5EF4-FFF2-40B4-BE49-F238E27FC236}">
                <a16:creationId xmlns:a16="http://schemas.microsoft.com/office/drawing/2014/main" id="{1C2779BA-2261-2946-9F11-E86491C576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396" y="3524138"/>
            <a:ext cx="1714500" cy="3302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C889CBF-830A-9244-9A6B-81A8FE2CDFB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1" t="10836"/>
          <a:stretch/>
        </p:blipFill>
        <p:spPr>
          <a:xfrm>
            <a:off x="2542558" y="3559013"/>
            <a:ext cx="2289862" cy="265103"/>
          </a:xfrm>
          <a:prstGeom prst="rect">
            <a:avLst/>
          </a:prstGeom>
        </p:spPr>
      </p:pic>
      <p:pic>
        <p:nvPicPr>
          <p:cNvPr id="14" name="Picture 13" descr="A picture containing text, watch, gauge&#10;&#10;Description automatically generated">
            <a:extLst>
              <a:ext uri="{FF2B5EF4-FFF2-40B4-BE49-F238E27FC236}">
                <a16:creationId xmlns:a16="http://schemas.microsoft.com/office/drawing/2014/main" id="{3742FB71-8A09-4749-A186-056971DB7F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040" y="2857887"/>
            <a:ext cx="2349500" cy="5969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E8B7961-72E8-894A-A431-0CF84822876B}"/>
              </a:ext>
            </a:extLst>
          </p:cNvPr>
          <p:cNvSpPr txBox="1"/>
          <p:nvPr/>
        </p:nvSpPr>
        <p:spPr>
          <a:xfrm>
            <a:off x="486137" y="4028500"/>
            <a:ext cx="3877519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The grad for MSE loss is:</a:t>
            </a:r>
            <a:endParaRPr kumimoji="0" lang="en-CN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FAD5CA8-97FE-9245-BC0E-1001DE403C9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3687" y="4022204"/>
            <a:ext cx="3559810" cy="41206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E4D09DC-DFC5-9043-8579-4AEEA3E7E85F}"/>
              </a:ext>
            </a:extLst>
          </p:cNvPr>
          <p:cNvSpPr txBox="1"/>
          <p:nvPr/>
        </p:nvSpPr>
        <p:spPr>
          <a:xfrm>
            <a:off x="486137" y="4572832"/>
            <a:ext cx="6162857" cy="135421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i="1" u="sng" dirty="0" err="1">
                <a:solidFill>
                  <a:srgbClr val="C41627"/>
                </a:solidFill>
              </a:rPr>
              <a:t>Wx+b</a:t>
            </a:r>
            <a:r>
              <a:rPr lang="en-US" dirty="0"/>
              <a:t> could be very large/small in the first few iterations; since parameters are randomly initialized.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dirty="0"/>
              <a:t>Gradient vanishing!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CN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92691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5" grpId="0"/>
      <p:bldP spid="19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E955F39-E350-4A8F-8C9A-360C04A0C27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zh-CN" dirty="0"/>
              <a:t>Prerequisite: convolution operation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7BAA864-93A1-49BC-9A4E-955C37F595FF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1C93FE00-0B4C-AF40-8F57-0F2E12FDE392}" type="slidenum">
              <a:rPr kumimoji="1" lang="zh-CN" altLang="en-US" smtClean="0"/>
              <a:pPr/>
              <a:t>30</a:t>
            </a:fld>
            <a:endParaRPr kumimoji="1" lang="zh-CN" altLang="en-US" dirty="0"/>
          </a:p>
        </p:txBody>
      </p:sp>
      <p:sp>
        <p:nvSpPr>
          <p:cNvPr id="11" name="Google Shape;236;p32">
            <a:extLst>
              <a:ext uri="{FF2B5EF4-FFF2-40B4-BE49-F238E27FC236}">
                <a16:creationId xmlns:a16="http://schemas.microsoft.com/office/drawing/2014/main" id="{64FEF4F2-4FC2-CC48-81FE-7BC5933A03FC}"/>
              </a:ext>
            </a:extLst>
          </p:cNvPr>
          <p:cNvSpPr txBox="1">
            <a:spLocks/>
          </p:cNvSpPr>
          <p:nvPr/>
        </p:nvSpPr>
        <p:spPr>
          <a:xfrm>
            <a:off x="349850" y="1965525"/>
            <a:ext cx="4701000" cy="71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28600" marR="0" indent="-228600" algn="l" defTabSz="9144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  <a:sym typeface="Arial"/>
              </a:defRPr>
            </a:lvl1pPr>
            <a:lvl2pPr marL="723900" marR="0" indent="-266700" algn="l" defTabSz="9144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  <a:sym typeface="Arial"/>
              </a:defRPr>
            </a:lvl2pPr>
            <a:lvl3pPr marL="1234439" marR="0" indent="-320039" algn="l" defTabSz="9144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  <a:sym typeface="Arial"/>
              </a:defRPr>
            </a:lvl3pPr>
            <a:lvl4pPr marL="1727200" marR="0" indent="-355600" algn="l" defTabSz="9144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  <a:sym typeface="Arial"/>
              </a:defRPr>
            </a:lvl4pPr>
            <a:lvl5pPr marL="2184400" marR="0" indent="-355600" algn="l" defTabSz="9144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  <a:sym typeface="Arial"/>
              </a:defRPr>
            </a:lvl5pPr>
            <a:lvl6pPr marL="2641600" marR="0" indent="-355600" algn="l" defTabSz="9144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6pPr>
            <a:lvl7pPr marL="3098800" marR="0" indent="-355600" algn="l" defTabSz="9144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7pPr>
            <a:lvl8pPr marL="3556000" marR="0" indent="-355600" algn="l" defTabSz="9144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8pPr>
            <a:lvl9pPr marL="4013200" marR="0" indent="-355600" algn="l" defTabSz="9144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hangingPunct="1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Font typeface="Arial"/>
              <a:buNone/>
            </a:pPr>
            <a:r>
              <a:rPr lang="zh-CN" altLang="en-US" sz="1800"/>
              <a:t>反卷积 </a:t>
            </a:r>
            <a:r>
              <a:rPr lang="en-US" altLang="zh-CN" sz="1800"/>
              <a:t>(</a:t>
            </a:r>
            <a:r>
              <a:rPr lang="en-US" sz="1800"/>
              <a:t>Deconvolution) - upsample</a:t>
            </a:r>
          </a:p>
        </p:txBody>
      </p:sp>
      <p:pic>
        <p:nvPicPr>
          <p:cNvPr id="12" name="Google Shape;239;p32">
            <a:extLst>
              <a:ext uri="{FF2B5EF4-FFF2-40B4-BE49-F238E27FC236}">
                <a16:creationId xmlns:a16="http://schemas.microsoft.com/office/drawing/2014/main" id="{F3C42C74-6672-5149-BF92-C4ED27964C4F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t="50214" r="23488"/>
          <a:stretch/>
        </p:blipFill>
        <p:spPr>
          <a:xfrm>
            <a:off x="657625" y="2476650"/>
            <a:ext cx="5266824" cy="2001425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240;p32">
            <a:extLst>
              <a:ext uri="{FF2B5EF4-FFF2-40B4-BE49-F238E27FC236}">
                <a16:creationId xmlns:a16="http://schemas.microsoft.com/office/drawing/2014/main" id="{5EDBAC69-E260-5E49-85D5-E75AF1211768}"/>
              </a:ext>
            </a:extLst>
          </p:cNvPr>
          <p:cNvSpPr txBox="1"/>
          <p:nvPr/>
        </p:nvSpPr>
        <p:spPr>
          <a:xfrm>
            <a:off x="657625" y="4667724"/>
            <a:ext cx="7316622" cy="1275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>
                <a:solidFill>
                  <a:srgbClr val="0000FF"/>
                </a:solidFill>
                <a:latin typeface="Lato"/>
                <a:ea typeface="Lato"/>
                <a:cs typeface="Lato"/>
                <a:sym typeface="Lato"/>
              </a:rPr>
              <a:t>蓝色</a:t>
            </a:r>
            <a:r>
              <a:rPr lang="en" dirty="0" err="1">
                <a:latin typeface="Lato"/>
                <a:ea typeface="Lato"/>
                <a:cs typeface="Lato"/>
                <a:sym typeface="Lato"/>
              </a:rPr>
              <a:t>的是输入feature</a:t>
            </a:r>
            <a:r>
              <a:rPr lang="en" dirty="0">
                <a:latin typeface="Lato"/>
                <a:ea typeface="Lato"/>
                <a:cs typeface="Lato"/>
                <a:sym typeface="Lato"/>
              </a:rPr>
              <a:t> map (</a:t>
            </a:r>
            <a:r>
              <a:rPr lang="en" dirty="0" err="1">
                <a:latin typeface="Lato"/>
                <a:ea typeface="Lato"/>
                <a:cs typeface="Lato"/>
                <a:sym typeface="Lato"/>
              </a:rPr>
              <a:t>较小</a:t>
            </a:r>
            <a:r>
              <a:rPr lang="en" dirty="0">
                <a:latin typeface="Lato"/>
                <a:ea typeface="Lato"/>
                <a:cs typeface="Lato"/>
                <a:sym typeface="Lato"/>
              </a:rPr>
              <a:t>)，</a:t>
            </a:r>
            <a:r>
              <a:rPr lang="en" dirty="0" err="1">
                <a:solidFill>
                  <a:srgbClr val="38761D"/>
                </a:solidFill>
                <a:latin typeface="Lato"/>
                <a:ea typeface="Lato"/>
                <a:cs typeface="Lato"/>
                <a:sym typeface="Lato"/>
              </a:rPr>
              <a:t>绿色</a:t>
            </a:r>
            <a:r>
              <a:rPr lang="en" dirty="0" err="1">
                <a:latin typeface="Lato"/>
                <a:ea typeface="Lato"/>
                <a:cs typeface="Lato"/>
                <a:sym typeface="Lato"/>
              </a:rPr>
              <a:t>的是输出（较大</a:t>
            </a:r>
            <a:r>
              <a:rPr lang="en" dirty="0">
                <a:latin typeface="Lato"/>
                <a:ea typeface="Lato"/>
                <a:cs typeface="Lato"/>
                <a:sym typeface="Lato"/>
              </a:rPr>
              <a:t>）</a:t>
            </a:r>
            <a:endParaRPr dirty="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dirty="0" err="1">
                <a:latin typeface="Lato"/>
                <a:ea typeface="Lato"/>
                <a:cs typeface="Lato"/>
                <a:sym typeface="Lato"/>
              </a:rPr>
              <a:t>有stride</a:t>
            </a:r>
            <a:r>
              <a:rPr lang="en" dirty="0"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 dirty="0" err="1">
                <a:latin typeface="Lato"/>
                <a:ea typeface="Lato"/>
                <a:cs typeface="Lato"/>
                <a:sym typeface="Lato"/>
              </a:rPr>
              <a:t>版本的反卷积是</a:t>
            </a:r>
            <a:endParaRPr dirty="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>
                <a:latin typeface="Lato"/>
                <a:ea typeface="Lato"/>
                <a:cs typeface="Lato"/>
                <a:sym typeface="Lato"/>
              </a:rPr>
              <a:t>先</a:t>
            </a:r>
            <a:r>
              <a:rPr lang="en" b="1" dirty="0">
                <a:latin typeface="Lato"/>
                <a:ea typeface="Lato"/>
                <a:cs typeface="Lato"/>
                <a:sym typeface="Lato"/>
              </a:rPr>
              <a:t> up-</a:t>
            </a:r>
            <a:r>
              <a:rPr lang="en" b="1" dirty="0" err="1">
                <a:latin typeface="Lato"/>
                <a:ea typeface="Lato"/>
                <a:cs typeface="Lato"/>
                <a:sym typeface="Lato"/>
              </a:rPr>
              <a:t>sample输入</a:t>
            </a:r>
            <a:r>
              <a:rPr lang="en" dirty="0">
                <a:latin typeface="Lato"/>
                <a:ea typeface="Lato"/>
                <a:cs typeface="Lato"/>
                <a:sym typeface="Lato"/>
              </a:rPr>
              <a:t>(</a:t>
            </a:r>
            <a:r>
              <a:rPr lang="en" dirty="0" err="1">
                <a:latin typeface="Lato"/>
                <a:ea typeface="Lato"/>
                <a:cs typeface="Lato"/>
                <a:sym typeface="Lato"/>
              </a:rPr>
              <a:t>蓝色</a:t>
            </a:r>
            <a:r>
              <a:rPr lang="en" dirty="0">
                <a:latin typeface="Lato"/>
                <a:ea typeface="Lato"/>
                <a:cs typeface="Lato"/>
                <a:sym typeface="Lato"/>
              </a:rPr>
              <a:t>)，</a:t>
            </a:r>
            <a:r>
              <a:rPr lang="en" dirty="0" err="1">
                <a:latin typeface="Lato"/>
                <a:ea typeface="Lato"/>
                <a:cs typeface="Lato"/>
                <a:sym typeface="Lato"/>
              </a:rPr>
              <a:t>然后移动filter，正常卷积，得出结果</a:t>
            </a:r>
            <a:endParaRPr dirty="0"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14" name="Google Shape;243;p32">
            <a:extLst>
              <a:ext uri="{FF2B5EF4-FFF2-40B4-BE49-F238E27FC236}">
                <a16:creationId xmlns:a16="http://schemas.microsoft.com/office/drawing/2014/main" id="{9D91D279-290A-D348-A8BC-1BBC3984503F}"/>
              </a:ext>
            </a:extLst>
          </p:cNvPr>
          <p:cNvGrpSpPr/>
          <p:nvPr/>
        </p:nvGrpSpPr>
        <p:grpSpPr>
          <a:xfrm>
            <a:off x="6654624" y="1555751"/>
            <a:ext cx="4879751" cy="2833099"/>
            <a:chOff x="5796900" y="619501"/>
            <a:chExt cx="3009384" cy="2833099"/>
          </a:xfrm>
        </p:grpSpPr>
        <p:cxnSp>
          <p:nvCxnSpPr>
            <p:cNvPr id="15" name="Google Shape;244;p32">
              <a:extLst>
                <a:ext uri="{FF2B5EF4-FFF2-40B4-BE49-F238E27FC236}">
                  <a16:creationId xmlns:a16="http://schemas.microsoft.com/office/drawing/2014/main" id="{F2022A0B-14BF-6F47-BDBA-6E21921E395F}"/>
                </a:ext>
              </a:extLst>
            </p:cNvPr>
            <p:cNvCxnSpPr/>
            <p:nvPr/>
          </p:nvCxnSpPr>
          <p:spPr>
            <a:xfrm>
              <a:off x="7149625" y="2295950"/>
              <a:ext cx="0" cy="395100"/>
            </a:xfrm>
            <a:prstGeom prst="straightConnector1">
              <a:avLst/>
            </a:prstGeom>
            <a:noFill/>
            <a:ln w="19050" cap="flat" cmpd="sng">
              <a:solidFill>
                <a:srgbClr val="0000FF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grpSp>
          <p:nvGrpSpPr>
            <p:cNvPr id="16" name="Google Shape;245;p32">
              <a:extLst>
                <a:ext uri="{FF2B5EF4-FFF2-40B4-BE49-F238E27FC236}">
                  <a16:creationId xmlns:a16="http://schemas.microsoft.com/office/drawing/2014/main" id="{43CDE67C-472F-194A-B8E8-B0EDF25BAB5F}"/>
                </a:ext>
              </a:extLst>
            </p:cNvPr>
            <p:cNvGrpSpPr/>
            <p:nvPr/>
          </p:nvGrpSpPr>
          <p:grpSpPr>
            <a:xfrm>
              <a:off x="5796900" y="619501"/>
              <a:ext cx="3009384" cy="2833099"/>
              <a:chOff x="5756875" y="1704701"/>
              <a:chExt cx="3009384" cy="2833099"/>
            </a:xfrm>
          </p:grpSpPr>
          <p:sp>
            <p:nvSpPr>
              <p:cNvPr id="17" name="Google Shape;246;p32">
                <a:extLst>
                  <a:ext uri="{FF2B5EF4-FFF2-40B4-BE49-F238E27FC236}">
                    <a16:creationId xmlns:a16="http://schemas.microsoft.com/office/drawing/2014/main" id="{A3A666E8-65DE-2F43-B2B8-B72F633ACB8C}"/>
                  </a:ext>
                </a:extLst>
              </p:cNvPr>
              <p:cNvSpPr txBox="1"/>
              <p:nvPr/>
            </p:nvSpPr>
            <p:spPr>
              <a:xfrm>
                <a:off x="5756876" y="2224500"/>
                <a:ext cx="3009383" cy="2313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dirty="0" err="1">
                    <a:latin typeface="Lato"/>
                    <a:ea typeface="Lato"/>
                    <a:cs typeface="Lato"/>
                    <a:sym typeface="Lato"/>
                  </a:rPr>
                  <a:t>W_out</a:t>
                </a:r>
                <a:r>
                  <a:rPr lang="en" dirty="0">
                    <a:latin typeface="Lato"/>
                    <a:ea typeface="Lato"/>
                    <a:cs typeface="Lato"/>
                    <a:sym typeface="Lato"/>
                  </a:rPr>
                  <a:t> = (W - kernel + 2 pad) / stride + 1</a:t>
                </a:r>
                <a:endParaRPr dirty="0">
                  <a:latin typeface="Lato"/>
                  <a:ea typeface="Lato"/>
                  <a:cs typeface="Lato"/>
                  <a:sym typeface="Lato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Lato"/>
                  <a:ea typeface="Lato"/>
                  <a:cs typeface="Lato"/>
                  <a:sym typeface="Lato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Lato"/>
                  <a:ea typeface="Lato"/>
                  <a:cs typeface="Lato"/>
                  <a:sym typeface="Lato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dirty="0">
                    <a:latin typeface="Lato"/>
                    <a:ea typeface="Lato"/>
                    <a:cs typeface="Lato"/>
                    <a:sym typeface="Lato"/>
                  </a:rPr>
                  <a:t>W = (</a:t>
                </a:r>
                <a:r>
                  <a:rPr lang="en" dirty="0" err="1">
                    <a:latin typeface="Lato"/>
                    <a:ea typeface="Lato"/>
                    <a:cs typeface="Lato"/>
                    <a:sym typeface="Lato"/>
                  </a:rPr>
                  <a:t>W_out</a:t>
                </a:r>
                <a:r>
                  <a:rPr lang="en" dirty="0">
                    <a:latin typeface="Lato"/>
                    <a:ea typeface="Lato"/>
                    <a:cs typeface="Lato"/>
                    <a:sym typeface="Lato"/>
                  </a:rPr>
                  <a:t> - 1) * stride - 2pad + kernel</a:t>
                </a:r>
                <a:endParaRPr dirty="0">
                  <a:latin typeface="Lato"/>
                  <a:ea typeface="Lato"/>
                  <a:cs typeface="Lato"/>
                  <a:sym typeface="Lato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Lato"/>
                  <a:ea typeface="Lato"/>
                  <a:cs typeface="Lato"/>
                  <a:sym typeface="Lato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Lato"/>
                  <a:ea typeface="Lato"/>
                  <a:cs typeface="Lato"/>
                  <a:sym typeface="Lato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dirty="0" err="1">
                    <a:latin typeface="Lato"/>
                    <a:ea typeface="Lato"/>
                    <a:cs typeface="Lato"/>
                    <a:sym typeface="Lato"/>
                  </a:rPr>
                  <a:t>W_out</a:t>
                </a:r>
                <a:r>
                  <a:rPr lang="en" dirty="0">
                    <a:latin typeface="Lato"/>
                    <a:ea typeface="Lato"/>
                    <a:cs typeface="Lato"/>
                    <a:sym typeface="Lato"/>
                  </a:rPr>
                  <a:t> = (</a:t>
                </a:r>
                <a:r>
                  <a:rPr lang="en" dirty="0" err="1">
                    <a:latin typeface="Lato"/>
                    <a:ea typeface="Lato"/>
                    <a:cs typeface="Lato"/>
                    <a:sym typeface="Lato"/>
                  </a:rPr>
                  <a:t>W_in</a:t>
                </a:r>
                <a:r>
                  <a:rPr lang="en" dirty="0">
                    <a:latin typeface="Lato"/>
                    <a:ea typeface="Lato"/>
                    <a:cs typeface="Lato"/>
                    <a:sym typeface="Lato"/>
                  </a:rPr>
                  <a:t> - 1) * stride - 2pad + kernel</a:t>
                </a:r>
                <a:endParaRPr dirty="0">
                  <a:latin typeface="Lato"/>
                  <a:ea typeface="Lato"/>
                  <a:cs typeface="Lato"/>
                  <a:sym typeface="Lato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Lato"/>
                  <a:ea typeface="Lato"/>
                  <a:cs typeface="Lato"/>
                  <a:sym typeface="Lato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cxnSp>
            <p:nvCxnSpPr>
              <p:cNvPr id="18" name="Google Shape;247;p32">
                <a:extLst>
                  <a:ext uri="{FF2B5EF4-FFF2-40B4-BE49-F238E27FC236}">
                    <a16:creationId xmlns:a16="http://schemas.microsoft.com/office/drawing/2014/main" id="{A4C462BB-097D-7E45-82CC-B97AAD8A8A7D}"/>
                  </a:ext>
                </a:extLst>
              </p:cNvPr>
              <p:cNvCxnSpPr/>
              <p:nvPr/>
            </p:nvCxnSpPr>
            <p:spPr>
              <a:xfrm>
                <a:off x="7088225" y="2433075"/>
                <a:ext cx="0" cy="3951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00FF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sp>
            <p:nvSpPr>
              <p:cNvPr id="19" name="Google Shape;248;p32">
                <a:extLst>
                  <a:ext uri="{FF2B5EF4-FFF2-40B4-BE49-F238E27FC236}">
                    <a16:creationId xmlns:a16="http://schemas.microsoft.com/office/drawing/2014/main" id="{F99A1432-844F-1F4E-9F89-4A99758F98B0}"/>
                  </a:ext>
                </a:extLst>
              </p:cNvPr>
              <p:cNvSpPr txBox="1"/>
              <p:nvPr/>
            </p:nvSpPr>
            <p:spPr>
              <a:xfrm>
                <a:off x="5756875" y="1704701"/>
                <a:ext cx="897600" cy="263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dirty="0" err="1">
                    <a:solidFill>
                      <a:srgbClr val="0000FF"/>
                    </a:solidFill>
                    <a:latin typeface="Lato"/>
                    <a:ea typeface="Lato"/>
                    <a:cs typeface="Lato"/>
                    <a:sym typeface="Lato"/>
                  </a:rPr>
                  <a:t>普通卷积</a:t>
                </a:r>
                <a:endParaRPr dirty="0">
                  <a:solidFill>
                    <a:srgbClr val="0000FF"/>
                  </a:solidFill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20" name="Google Shape;249;p32">
                <a:extLst>
                  <a:ext uri="{FF2B5EF4-FFF2-40B4-BE49-F238E27FC236}">
                    <a16:creationId xmlns:a16="http://schemas.microsoft.com/office/drawing/2014/main" id="{846A9006-B6F6-DE42-BD8D-CEB903617D42}"/>
                  </a:ext>
                </a:extLst>
              </p:cNvPr>
              <p:cNvSpPr txBox="1"/>
              <p:nvPr/>
            </p:nvSpPr>
            <p:spPr>
              <a:xfrm>
                <a:off x="5761694" y="2521968"/>
                <a:ext cx="897600" cy="263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dirty="0" err="1">
                    <a:solidFill>
                      <a:srgbClr val="0000FF"/>
                    </a:solidFill>
                    <a:latin typeface="Lato"/>
                    <a:ea typeface="Lato"/>
                    <a:cs typeface="Lato"/>
                    <a:sym typeface="Lato"/>
                  </a:rPr>
                  <a:t>反函数</a:t>
                </a:r>
                <a:endParaRPr dirty="0">
                  <a:solidFill>
                    <a:srgbClr val="0000FF"/>
                  </a:solidFill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21" name="Google Shape;250;p32">
                <a:extLst>
                  <a:ext uri="{FF2B5EF4-FFF2-40B4-BE49-F238E27FC236}">
                    <a16:creationId xmlns:a16="http://schemas.microsoft.com/office/drawing/2014/main" id="{D75E19B0-4950-4D45-B2CA-15D129527055}"/>
                  </a:ext>
                </a:extLst>
              </p:cNvPr>
              <p:cNvSpPr txBox="1"/>
              <p:nvPr/>
            </p:nvSpPr>
            <p:spPr>
              <a:xfrm>
                <a:off x="5756875" y="3381150"/>
                <a:ext cx="1077300" cy="395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dirty="0" err="1">
                    <a:solidFill>
                      <a:srgbClr val="0000FF"/>
                    </a:solidFill>
                    <a:latin typeface="Lato"/>
                    <a:ea typeface="Lato"/>
                    <a:cs typeface="Lato"/>
                    <a:sym typeface="Lato"/>
                  </a:rPr>
                  <a:t>反卷积公式</a:t>
                </a:r>
                <a:endParaRPr dirty="0">
                  <a:solidFill>
                    <a:srgbClr val="0000FF"/>
                  </a:solidFill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16688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E955F39-E350-4A8F-8C9A-360C04A0C27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zh-CN" dirty="0"/>
              <a:t>Prerequisite: convolution operation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7BAA864-93A1-49BC-9A4E-955C37F595FF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1C93FE00-0B4C-AF40-8F57-0F2E12FDE392}" type="slidenum">
              <a:rPr kumimoji="1" lang="zh-CN" altLang="en-US" smtClean="0"/>
              <a:pPr/>
              <a:t>31</a:t>
            </a:fld>
            <a:endParaRPr kumimoji="1" lang="zh-CN" altLang="en-US" dirty="0"/>
          </a:p>
        </p:txBody>
      </p:sp>
      <p:sp>
        <p:nvSpPr>
          <p:cNvPr id="22" name="Google Shape;269;p34">
            <a:extLst>
              <a:ext uri="{FF2B5EF4-FFF2-40B4-BE49-F238E27FC236}">
                <a16:creationId xmlns:a16="http://schemas.microsoft.com/office/drawing/2014/main" id="{D26BC1EA-29D8-904A-ADDC-1EBB91360724}"/>
              </a:ext>
            </a:extLst>
          </p:cNvPr>
          <p:cNvSpPr txBox="1">
            <a:spLocks/>
          </p:cNvSpPr>
          <p:nvPr/>
        </p:nvSpPr>
        <p:spPr>
          <a:xfrm>
            <a:off x="349850" y="1965525"/>
            <a:ext cx="4940400" cy="71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28600" marR="0" indent="-228600" algn="l" defTabSz="9144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  <a:sym typeface="Arial"/>
              </a:defRPr>
            </a:lvl1pPr>
            <a:lvl2pPr marL="723900" marR="0" indent="-266700" algn="l" defTabSz="9144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  <a:sym typeface="Arial"/>
              </a:defRPr>
            </a:lvl2pPr>
            <a:lvl3pPr marL="1234439" marR="0" indent="-320039" algn="l" defTabSz="9144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  <a:sym typeface="Arial"/>
              </a:defRPr>
            </a:lvl3pPr>
            <a:lvl4pPr marL="1727200" marR="0" indent="-355600" algn="l" defTabSz="9144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  <a:sym typeface="Arial"/>
              </a:defRPr>
            </a:lvl4pPr>
            <a:lvl5pPr marL="2184400" marR="0" indent="-355600" algn="l" defTabSz="9144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  <a:sym typeface="Arial"/>
              </a:defRPr>
            </a:lvl5pPr>
            <a:lvl6pPr marL="2641600" marR="0" indent="-355600" algn="l" defTabSz="9144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6pPr>
            <a:lvl7pPr marL="3098800" marR="0" indent="-355600" algn="l" defTabSz="9144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7pPr>
            <a:lvl8pPr marL="3556000" marR="0" indent="-355600" algn="l" defTabSz="9144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8pPr>
            <a:lvl9pPr marL="4013200" marR="0" indent="-355600" algn="l" defTabSz="9144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hangingPunct="1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Font typeface="Arial"/>
              <a:buNone/>
            </a:pPr>
            <a:r>
              <a:rPr lang="zh-CN" altLang="en-US" sz="1800"/>
              <a:t>反卷积 </a:t>
            </a:r>
            <a:r>
              <a:rPr lang="en-US" altLang="zh-CN" sz="1800"/>
              <a:t>(</a:t>
            </a:r>
            <a:r>
              <a:rPr lang="en-US" sz="1800"/>
              <a:t>Deconvolution) - upsample</a:t>
            </a:r>
          </a:p>
        </p:txBody>
      </p:sp>
      <p:pic>
        <p:nvPicPr>
          <p:cNvPr id="23" name="Google Shape;272;p34">
            <a:extLst>
              <a:ext uri="{FF2B5EF4-FFF2-40B4-BE49-F238E27FC236}">
                <a16:creationId xmlns:a16="http://schemas.microsoft.com/office/drawing/2014/main" id="{61FEEE5E-2EED-CF40-BBF8-62E86D697A8F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23999" t="50214" r="46789"/>
          <a:stretch/>
        </p:blipFill>
        <p:spPr>
          <a:xfrm>
            <a:off x="2309925" y="2476650"/>
            <a:ext cx="2010851" cy="2001425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73;p34">
            <a:extLst>
              <a:ext uri="{FF2B5EF4-FFF2-40B4-BE49-F238E27FC236}">
                <a16:creationId xmlns:a16="http://schemas.microsoft.com/office/drawing/2014/main" id="{715E93DB-5499-DE42-9527-12B7BB2D9D1B}"/>
              </a:ext>
            </a:extLst>
          </p:cNvPr>
          <p:cNvSpPr txBox="1"/>
          <p:nvPr/>
        </p:nvSpPr>
        <p:spPr>
          <a:xfrm>
            <a:off x="3243475" y="3602550"/>
            <a:ext cx="1077300" cy="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  <a:latin typeface="Lato"/>
                <a:ea typeface="Lato"/>
                <a:cs typeface="Lato"/>
                <a:sym typeface="Lato"/>
              </a:rPr>
              <a:t>3 x 3</a:t>
            </a:r>
            <a:endParaRPr>
              <a:solidFill>
                <a:srgbClr val="0000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" name="Google Shape;274;p34">
            <a:extLst>
              <a:ext uri="{FF2B5EF4-FFF2-40B4-BE49-F238E27FC236}">
                <a16:creationId xmlns:a16="http://schemas.microsoft.com/office/drawing/2014/main" id="{326CFAA8-44C2-9946-805D-19B397552663}"/>
              </a:ext>
            </a:extLst>
          </p:cNvPr>
          <p:cNvSpPr txBox="1"/>
          <p:nvPr/>
        </p:nvSpPr>
        <p:spPr>
          <a:xfrm>
            <a:off x="3243475" y="2737625"/>
            <a:ext cx="1077300" cy="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74E13"/>
                </a:solidFill>
                <a:latin typeface="Lato"/>
                <a:ea typeface="Lato"/>
                <a:cs typeface="Lato"/>
                <a:sym typeface="Lato"/>
              </a:rPr>
              <a:t>5 x 5</a:t>
            </a:r>
            <a:endParaRPr>
              <a:solidFill>
                <a:srgbClr val="274E1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" name="Google Shape;275;p34">
            <a:extLst>
              <a:ext uri="{FF2B5EF4-FFF2-40B4-BE49-F238E27FC236}">
                <a16:creationId xmlns:a16="http://schemas.microsoft.com/office/drawing/2014/main" id="{9DA6D4AD-CF56-744D-9778-68781AC9CA14}"/>
              </a:ext>
            </a:extLst>
          </p:cNvPr>
          <p:cNvSpPr txBox="1"/>
          <p:nvPr/>
        </p:nvSpPr>
        <p:spPr>
          <a:xfrm>
            <a:off x="4006274" y="3043175"/>
            <a:ext cx="1283975" cy="7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00FF"/>
                </a:solidFill>
                <a:latin typeface="Lato"/>
                <a:ea typeface="Lato"/>
                <a:cs typeface="Lato"/>
                <a:sym typeface="Lato"/>
              </a:rPr>
              <a:t>k=3, stride=2, pad=1</a:t>
            </a:r>
            <a:endParaRPr dirty="0">
              <a:solidFill>
                <a:srgbClr val="0000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" name="Google Shape;276;p34">
            <a:extLst>
              <a:ext uri="{FF2B5EF4-FFF2-40B4-BE49-F238E27FC236}">
                <a16:creationId xmlns:a16="http://schemas.microsoft.com/office/drawing/2014/main" id="{3A04CEF7-8508-3C49-9B16-E54A3637279B}"/>
              </a:ext>
            </a:extLst>
          </p:cNvPr>
          <p:cNvSpPr txBox="1"/>
          <p:nvPr/>
        </p:nvSpPr>
        <p:spPr>
          <a:xfrm>
            <a:off x="1627749" y="4978925"/>
            <a:ext cx="6346497" cy="7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i="1" dirty="0">
                <a:solidFill>
                  <a:srgbClr val="2980B9"/>
                </a:solidFill>
                <a:latin typeface="Lato"/>
                <a:ea typeface="Lato"/>
                <a:cs typeface="Lato"/>
                <a:sym typeface="Lato"/>
              </a:rPr>
              <a:t>Class </a:t>
            </a:r>
            <a:r>
              <a:rPr lang="en" b="1" dirty="0">
                <a:latin typeface="Courier New"/>
                <a:ea typeface="Courier New"/>
                <a:cs typeface="Courier New"/>
                <a:sym typeface="Courier New"/>
              </a:rPr>
              <a:t>torch.nn.ConvTranspose2d </a:t>
            </a:r>
            <a:r>
              <a:rPr lang="en" b="1" dirty="0">
                <a:solidFill>
                  <a:srgbClr val="2980B9"/>
                </a:solidFill>
                <a:latin typeface="Lato"/>
                <a:ea typeface="Lato"/>
                <a:cs typeface="Lato"/>
                <a:sym typeface="Lato"/>
              </a:rPr>
              <a:t>(</a:t>
            </a:r>
            <a:r>
              <a:rPr lang="en" b="1" i="1" dirty="0" err="1">
                <a:solidFill>
                  <a:srgbClr val="2980B9"/>
                </a:solidFill>
                <a:latin typeface="Lato"/>
                <a:ea typeface="Lato"/>
                <a:cs typeface="Lato"/>
                <a:sym typeface="Lato"/>
              </a:rPr>
              <a:t>in_channels</a:t>
            </a:r>
            <a:r>
              <a:rPr lang="en" b="1" dirty="0">
                <a:solidFill>
                  <a:srgbClr val="2980B9"/>
                </a:solidFill>
                <a:highlight>
                  <a:srgbClr val="E7F2FA"/>
                </a:highlight>
                <a:latin typeface="Lato"/>
                <a:ea typeface="Lato"/>
                <a:cs typeface="Lato"/>
                <a:sym typeface="Lato"/>
              </a:rPr>
              <a:t>, </a:t>
            </a:r>
            <a:r>
              <a:rPr lang="en" b="1" i="1" dirty="0" err="1">
                <a:solidFill>
                  <a:srgbClr val="2980B9"/>
                </a:solidFill>
                <a:latin typeface="Lato"/>
                <a:ea typeface="Lato"/>
                <a:cs typeface="Lato"/>
                <a:sym typeface="Lato"/>
              </a:rPr>
              <a:t>out_channels</a:t>
            </a:r>
            <a:r>
              <a:rPr lang="en" b="1" dirty="0">
                <a:solidFill>
                  <a:srgbClr val="2980B9"/>
                </a:solidFill>
                <a:highlight>
                  <a:srgbClr val="E7F2FA"/>
                </a:highlight>
                <a:latin typeface="Lato"/>
                <a:ea typeface="Lato"/>
                <a:cs typeface="Lato"/>
                <a:sym typeface="Lato"/>
              </a:rPr>
              <a:t>, </a:t>
            </a:r>
            <a:r>
              <a:rPr lang="en" b="1" i="1" dirty="0" err="1">
                <a:solidFill>
                  <a:srgbClr val="2980B9"/>
                </a:solidFill>
                <a:latin typeface="Lato"/>
                <a:ea typeface="Lato"/>
                <a:cs typeface="Lato"/>
                <a:sym typeface="Lato"/>
              </a:rPr>
              <a:t>kernel_size</a:t>
            </a:r>
            <a:r>
              <a:rPr lang="en" b="1" dirty="0">
                <a:solidFill>
                  <a:srgbClr val="2980B9"/>
                </a:solidFill>
                <a:highlight>
                  <a:srgbClr val="E7F2FA"/>
                </a:highlight>
                <a:latin typeface="Lato"/>
                <a:ea typeface="Lato"/>
                <a:cs typeface="Lato"/>
                <a:sym typeface="Lato"/>
              </a:rPr>
              <a:t>, </a:t>
            </a:r>
            <a:r>
              <a:rPr lang="en" b="1" i="1" dirty="0">
                <a:solidFill>
                  <a:srgbClr val="2980B9"/>
                </a:solidFill>
                <a:latin typeface="Lato"/>
                <a:ea typeface="Lato"/>
                <a:cs typeface="Lato"/>
                <a:sym typeface="Lato"/>
              </a:rPr>
              <a:t>stride=1</a:t>
            </a:r>
            <a:r>
              <a:rPr lang="en" b="1" dirty="0">
                <a:solidFill>
                  <a:srgbClr val="2980B9"/>
                </a:solidFill>
                <a:highlight>
                  <a:srgbClr val="E7F2FA"/>
                </a:highlight>
                <a:latin typeface="Lato"/>
                <a:ea typeface="Lato"/>
                <a:cs typeface="Lato"/>
                <a:sym typeface="Lato"/>
              </a:rPr>
              <a:t>, </a:t>
            </a:r>
            <a:r>
              <a:rPr lang="en" b="1" i="1" dirty="0">
                <a:solidFill>
                  <a:srgbClr val="2980B9"/>
                </a:solidFill>
                <a:latin typeface="Lato"/>
                <a:ea typeface="Lato"/>
                <a:cs typeface="Lato"/>
                <a:sym typeface="Lato"/>
              </a:rPr>
              <a:t>padding=0</a:t>
            </a:r>
            <a:r>
              <a:rPr lang="en" b="1" dirty="0">
                <a:solidFill>
                  <a:srgbClr val="2980B9"/>
                </a:solidFill>
                <a:highlight>
                  <a:srgbClr val="E7F2FA"/>
                </a:highlight>
                <a:latin typeface="Lato"/>
                <a:ea typeface="Lato"/>
                <a:cs typeface="Lato"/>
                <a:sym typeface="Lato"/>
              </a:rPr>
              <a:t>, </a:t>
            </a:r>
            <a:r>
              <a:rPr lang="en" b="1" i="1" dirty="0" err="1">
                <a:solidFill>
                  <a:srgbClr val="2980B9"/>
                </a:solidFill>
                <a:latin typeface="Lato"/>
                <a:ea typeface="Lato"/>
                <a:cs typeface="Lato"/>
                <a:sym typeface="Lato"/>
              </a:rPr>
              <a:t>output_padding</a:t>
            </a:r>
            <a:r>
              <a:rPr lang="en" b="1" i="1" dirty="0">
                <a:solidFill>
                  <a:srgbClr val="2980B9"/>
                </a:solidFill>
                <a:latin typeface="Lato"/>
                <a:ea typeface="Lato"/>
                <a:cs typeface="Lato"/>
                <a:sym typeface="Lato"/>
              </a:rPr>
              <a:t>=0</a:t>
            </a:r>
            <a:r>
              <a:rPr lang="en" b="1" dirty="0">
                <a:solidFill>
                  <a:srgbClr val="2980B9"/>
                </a:solidFill>
                <a:highlight>
                  <a:srgbClr val="E7F2FA"/>
                </a:highlight>
                <a:latin typeface="Lato"/>
                <a:ea typeface="Lato"/>
                <a:cs typeface="Lato"/>
                <a:sym typeface="Lato"/>
              </a:rPr>
              <a:t>, </a:t>
            </a:r>
            <a:r>
              <a:rPr lang="en" b="1" i="1" dirty="0">
                <a:solidFill>
                  <a:srgbClr val="2980B9"/>
                </a:solidFill>
                <a:latin typeface="Lato"/>
                <a:ea typeface="Lato"/>
                <a:cs typeface="Lato"/>
                <a:sym typeface="Lato"/>
              </a:rPr>
              <a:t>groups=1</a:t>
            </a:r>
            <a:r>
              <a:rPr lang="en" b="1" dirty="0">
                <a:solidFill>
                  <a:srgbClr val="2980B9"/>
                </a:solidFill>
                <a:highlight>
                  <a:srgbClr val="E7F2FA"/>
                </a:highlight>
                <a:latin typeface="Lato"/>
                <a:ea typeface="Lato"/>
                <a:cs typeface="Lato"/>
                <a:sym typeface="Lato"/>
              </a:rPr>
              <a:t>, </a:t>
            </a:r>
            <a:r>
              <a:rPr lang="en" b="1" i="1" dirty="0">
                <a:solidFill>
                  <a:srgbClr val="2980B9"/>
                </a:solidFill>
                <a:latin typeface="Lato"/>
                <a:ea typeface="Lato"/>
                <a:cs typeface="Lato"/>
                <a:sym typeface="Lato"/>
              </a:rPr>
              <a:t>bias=True</a:t>
            </a:r>
            <a:r>
              <a:rPr lang="en" b="1" dirty="0">
                <a:solidFill>
                  <a:srgbClr val="2980B9"/>
                </a:solidFill>
                <a:highlight>
                  <a:srgbClr val="E7F2FA"/>
                </a:highlight>
                <a:latin typeface="Lato"/>
                <a:ea typeface="Lato"/>
                <a:cs typeface="Lato"/>
                <a:sym typeface="Lato"/>
              </a:rPr>
              <a:t>, </a:t>
            </a:r>
            <a:r>
              <a:rPr lang="en" b="1" i="1" dirty="0">
                <a:solidFill>
                  <a:srgbClr val="2980B9"/>
                </a:solidFill>
                <a:latin typeface="Lato"/>
                <a:ea typeface="Lato"/>
                <a:cs typeface="Lato"/>
                <a:sym typeface="Lato"/>
              </a:rPr>
              <a:t>dilation=1</a:t>
            </a:r>
            <a:r>
              <a:rPr lang="en" b="1" dirty="0">
                <a:solidFill>
                  <a:srgbClr val="2980B9"/>
                </a:solidFill>
                <a:latin typeface="Lato"/>
                <a:ea typeface="Lato"/>
                <a:cs typeface="Lato"/>
                <a:sym typeface="Lato"/>
              </a:rPr>
              <a:t>)</a:t>
            </a:r>
            <a:endParaRPr dirty="0"/>
          </a:p>
        </p:txBody>
      </p:sp>
      <p:sp>
        <p:nvSpPr>
          <p:cNvPr id="28" name="Google Shape;277;p34">
            <a:extLst>
              <a:ext uri="{FF2B5EF4-FFF2-40B4-BE49-F238E27FC236}">
                <a16:creationId xmlns:a16="http://schemas.microsoft.com/office/drawing/2014/main" id="{3E9FA595-9554-364C-B506-CA00ADB06D3E}"/>
              </a:ext>
            </a:extLst>
          </p:cNvPr>
          <p:cNvSpPr txBox="1"/>
          <p:nvPr/>
        </p:nvSpPr>
        <p:spPr>
          <a:xfrm>
            <a:off x="251149" y="3072150"/>
            <a:ext cx="2010851" cy="7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dirty="0">
                <a:latin typeface="Lato"/>
                <a:ea typeface="Lato"/>
                <a:cs typeface="Lato"/>
                <a:sym typeface="Lato"/>
              </a:rPr>
              <a:t>k=3, </a:t>
            </a:r>
            <a:r>
              <a:rPr lang="en" dirty="0" err="1">
                <a:latin typeface="Lato"/>
                <a:ea typeface="Lato"/>
                <a:cs typeface="Lato"/>
                <a:sym typeface="Lato"/>
              </a:rPr>
              <a:t>问padding</a:t>
            </a:r>
            <a:r>
              <a:rPr lang="en" dirty="0"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 dirty="0" err="1">
                <a:latin typeface="Lato"/>
                <a:ea typeface="Lato"/>
                <a:cs typeface="Lato"/>
                <a:sym typeface="Lato"/>
              </a:rPr>
              <a:t>和</a:t>
            </a:r>
            <a:r>
              <a:rPr lang="en" dirty="0"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 dirty="0" err="1">
                <a:latin typeface="Lato"/>
                <a:ea typeface="Lato"/>
                <a:cs typeface="Lato"/>
                <a:sym typeface="Lato"/>
              </a:rPr>
              <a:t>stride是多少</a:t>
            </a:r>
            <a:r>
              <a:rPr lang="en" dirty="0">
                <a:latin typeface="Lato"/>
                <a:ea typeface="Lato"/>
                <a:cs typeface="Lato"/>
                <a:sym typeface="Lato"/>
              </a:rPr>
              <a:t>？</a:t>
            </a:r>
            <a:endParaRPr dirty="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" name="Google Shape;278;p34">
            <a:extLst>
              <a:ext uri="{FF2B5EF4-FFF2-40B4-BE49-F238E27FC236}">
                <a16:creationId xmlns:a16="http://schemas.microsoft.com/office/drawing/2014/main" id="{03D3DBF6-5663-B547-B294-58F7E4938D39}"/>
              </a:ext>
            </a:extLst>
          </p:cNvPr>
          <p:cNvSpPr txBox="1"/>
          <p:nvPr/>
        </p:nvSpPr>
        <p:spPr>
          <a:xfrm>
            <a:off x="4966949" y="2309950"/>
            <a:ext cx="4915125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>
                <a:latin typeface="Lato"/>
                <a:ea typeface="Lato"/>
                <a:cs typeface="Lato"/>
                <a:sym typeface="Lato"/>
              </a:rPr>
              <a:t>W_out</a:t>
            </a:r>
            <a:r>
              <a:rPr lang="en" dirty="0">
                <a:latin typeface="Lato"/>
                <a:ea typeface="Lato"/>
                <a:cs typeface="Lato"/>
                <a:sym typeface="Lato"/>
              </a:rPr>
              <a:t> = (</a:t>
            </a:r>
            <a:r>
              <a:rPr lang="en" dirty="0" err="1">
                <a:latin typeface="Lato"/>
                <a:ea typeface="Lato"/>
                <a:cs typeface="Lato"/>
                <a:sym typeface="Lato"/>
              </a:rPr>
              <a:t>W_in</a:t>
            </a:r>
            <a:r>
              <a:rPr lang="en" dirty="0">
                <a:latin typeface="Lato"/>
                <a:ea typeface="Lato"/>
                <a:cs typeface="Lato"/>
                <a:sym typeface="Lato"/>
              </a:rPr>
              <a:t> - 1) * stride - 2pad + kernel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61905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E955F39-E350-4A8F-8C9A-360C04A0C27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zh-CN" dirty="0"/>
              <a:t>Prerequisite: convolution operation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7BAA864-93A1-49BC-9A4E-955C37F595FF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1C93FE00-0B4C-AF40-8F57-0F2E12FDE392}" type="slidenum">
              <a:rPr kumimoji="1" lang="zh-CN" altLang="en-US" smtClean="0"/>
              <a:pPr/>
              <a:t>32</a:t>
            </a:fld>
            <a:endParaRPr kumimoji="1" lang="zh-CN" altLang="en-US" dirty="0"/>
          </a:p>
        </p:txBody>
      </p:sp>
      <p:sp>
        <p:nvSpPr>
          <p:cNvPr id="22" name="Google Shape;284;p35">
            <a:extLst>
              <a:ext uri="{FF2B5EF4-FFF2-40B4-BE49-F238E27FC236}">
                <a16:creationId xmlns:a16="http://schemas.microsoft.com/office/drawing/2014/main" id="{5F8EB6FF-48A7-F84F-A12C-2302E3D72BC7}"/>
              </a:ext>
            </a:extLst>
          </p:cNvPr>
          <p:cNvSpPr txBox="1">
            <a:spLocks/>
          </p:cNvSpPr>
          <p:nvPr/>
        </p:nvSpPr>
        <p:spPr>
          <a:xfrm>
            <a:off x="349850" y="1965525"/>
            <a:ext cx="7322100" cy="71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28600" marR="0" indent="-228600" algn="l" defTabSz="9144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  <a:sym typeface="Arial"/>
              </a:defRPr>
            </a:lvl1pPr>
            <a:lvl2pPr marL="723900" marR="0" indent="-266700" algn="l" defTabSz="9144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  <a:sym typeface="Arial"/>
              </a:defRPr>
            </a:lvl2pPr>
            <a:lvl3pPr marL="1234439" marR="0" indent="-320039" algn="l" defTabSz="9144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  <a:sym typeface="Arial"/>
              </a:defRPr>
            </a:lvl3pPr>
            <a:lvl4pPr marL="1727200" marR="0" indent="-355600" algn="l" defTabSz="9144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  <a:sym typeface="Arial"/>
              </a:defRPr>
            </a:lvl4pPr>
            <a:lvl5pPr marL="2184400" marR="0" indent="-355600" algn="l" defTabSz="9144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  <a:sym typeface="Arial"/>
              </a:defRPr>
            </a:lvl5pPr>
            <a:lvl6pPr marL="2641600" marR="0" indent="-355600" algn="l" defTabSz="9144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6pPr>
            <a:lvl7pPr marL="3098800" marR="0" indent="-355600" algn="l" defTabSz="9144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7pPr>
            <a:lvl8pPr marL="3556000" marR="0" indent="-355600" algn="l" defTabSz="9144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8pPr>
            <a:lvl9pPr marL="4013200" marR="0" indent="-355600" algn="l" defTabSz="9144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hangingPunct="1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Font typeface="Arial"/>
              <a:buNone/>
            </a:pPr>
            <a:r>
              <a:rPr lang="zh-CN" altLang="en-US" sz="1800"/>
              <a:t>空洞卷积 </a:t>
            </a:r>
            <a:r>
              <a:rPr lang="en-US" altLang="zh-CN" sz="1800"/>
              <a:t>(</a:t>
            </a:r>
            <a:r>
              <a:rPr lang="en-US" sz="1800"/>
              <a:t>Dilated convolution) - </a:t>
            </a:r>
            <a:r>
              <a:rPr lang="zh-CN" altLang="en-US" sz="1800"/>
              <a:t>正常卷积</a:t>
            </a:r>
            <a:r>
              <a:rPr lang="en-US" altLang="zh-CN" sz="1800"/>
              <a:t>(</a:t>
            </a:r>
            <a:r>
              <a:rPr lang="en-US" sz="1800"/>
              <a:t>downsample)</a:t>
            </a:r>
            <a:r>
              <a:rPr lang="zh-CN" altLang="en-US" sz="1800"/>
              <a:t>的一个细节 </a:t>
            </a:r>
          </a:p>
        </p:txBody>
      </p:sp>
      <p:pic>
        <p:nvPicPr>
          <p:cNvPr id="23" name="Google Shape;287;p35">
            <a:extLst>
              <a:ext uri="{FF2B5EF4-FFF2-40B4-BE49-F238E27FC236}">
                <a16:creationId xmlns:a16="http://schemas.microsoft.com/office/drawing/2014/main" id="{C246285C-2BDB-8B48-A502-9A20614D1447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4600" y="2532425"/>
            <a:ext cx="2323075" cy="19558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88;p35">
            <a:extLst>
              <a:ext uri="{FF2B5EF4-FFF2-40B4-BE49-F238E27FC236}">
                <a16:creationId xmlns:a16="http://schemas.microsoft.com/office/drawing/2014/main" id="{60D89B0D-4141-2445-9CF5-73437F3A2FB4}"/>
              </a:ext>
            </a:extLst>
          </p:cNvPr>
          <p:cNvSpPr txBox="1"/>
          <p:nvPr/>
        </p:nvSpPr>
        <p:spPr>
          <a:xfrm>
            <a:off x="657625" y="4667725"/>
            <a:ext cx="4117800" cy="16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b="1">
                <a:latin typeface="Lato"/>
                <a:ea typeface="Lato"/>
                <a:cs typeface="Lato"/>
                <a:sym typeface="Lato"/>
              </a:rPr>
              <a:t>稀疏化filter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 - 扩大视野(receptive field)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注意：和反卷积不同！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5" name="Google Shape;289;p35">
            <a:extLst>
              <a:ext uri="{FF2B5EF4-FFF2-40B4-BE49-F238E27FC236}">
                <a16:creationId xmlns:a16="http://schemas.microsoft.com/office/drawing/2014/main" id="{94C4F05C-4218-E14C-969C-18617984A59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64425" y="2679225"/>
            <a:ext cx="4969624" cy="1402075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90;p35">
            <a:extLst>
              <a:ext uri="{FF2B5EF4-FFF2-40B4-BE49-F238E27FC236}">
                <a16:creationId xmlns:a16="http://schemas.microsoft.com/office/drawing/2014/main" id="{7BF17355-3FDE-6745-B9F9-1538CD976876}"/>
              </a:ext>
            </a:extLst>
          </p:cNvPr>
          <p:cNvSpPr/>
          <p:nvPr/>
        </p:nvSpPr>
        <p:spPr>
          <a:xfrm>
            <a:off x="5984300" y="3231525"/>
            <a:ext cx="682200" cy="210300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91;p35">
            <a:extLst>
              <a:ext uri="{FF2B5EF4-FFF2-40B4-BE49-F238E27FC236}">
                <a16:creationId xmlns:a16="http://schemas.microsoft.com/office/drawing/2014/main" id="{5EB66FB1-150C-D84D-A695-C1FA1BB03135}"/>
              </a:ext>
            </a:extLst>
          </p:cNvPr>
          <p:cNvSpPr txBox="1"/>
          <p:nvPr/>
        </p:nvSpPr>
        <p:spPr>
          <a:xfrm>
            <a:off x="6040300" y="2679225"/>
            <a:ext cx="3315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00FF"/>
                </a:solidFill>
                <a:latin typeface="Lato"/>
                <a:ea typeface="Lato"/>
                <a:cs typeface="Lato"/>
                <a:sym typeface="Lato"/>
              </a:rPr>
              <a:t>默认值1, </a:t>
            </a:r>
            <a:r>
              <a:rPr lang="en" dirty="0" err="1">
                <a:solidFill>
                  <a:srgbClr val="0000FF"/>
                </a:solidFill>
                <a:latin typeface="Lato"/>
                <a:ea typeface="Lato"/>
                <a:cs typeface="Lato"/>
                <a:sym typeface="Lato"/>
              </a:rPr>
              <a:t>即没有dilation</a:t>
            </a:r>
            <a:endParaRPr dirty="0">
              <a:solidFill>
                <a:srgbClr val="0000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26680320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E955F39-E350-4A8F-8C9A-360C04A0C27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zh-CN" dirty="0"/>
              <a:t>Semantic Segmentation: a naïve approach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7BAA864-93A1-49BC-9A4E-955C37F595FF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1C93FE00-0B4C-AF40-8F57-0F2E12FDE392}" type="slidenum">
              <a:rPr kumimoji="1" lang="zh-CN" altLang="en-US" smtClean="0"/>
              <a:pPr/>
              <a:t>33</a:t>
            </a:fld>
            <a:endParaRPr kumimoji="1" lang="zh-CN" altLang="en-US" dirty="0"/>
          </a:p>
        </p:txBody>
      </p:sp>
      <p:sp>
        <p:nvSpPr>
          <p:cNvPr id="5" name="Google Shape;332;p40">
            <a:extLst>
              <a:ext uri="{FF2B5EF4-FFF2-40B4-BE49-F238E27FC236}">
                <a16:creationId xmlns:a16="http://schemas.microsoft.com/office/drawing/2014/main" id="{4AD00C25-E79E-EC4E-9F3A-B7FB55BF6535}"/>
              </a:ext>
            </a:extLst>
          </p:cNvPr>
          <p:cNvSpPr txBox="1">
            <a:spLocks/>
          </p:cNvSpPr>
          <p:nvPr/>
        </p:nvSpPr>
        <p:spPr>
          <a:xfrm>
            <a:off x="729450" y="1785275"/>
            <a:ext cx="7205700" cy="71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28600" marR="0" indent="-228600" algn="l" defTabSz="9144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  <a:sym typeface="Arial"/>
              </a:defRPr>
            </a:lvl1pPr>
            <a:lvl2pPr marL="723900" marR="0" indent="-266700" algn="l" defTabSz="9144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  <a:sym typeface="Arial"/>
              </a:defRPr>
            </a:lvl2pPr>
            <a:lvl3pPr marL="1234439" marR="0" indent="-320039" algn="l" defTabSz="9144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  <a:sym typeface="Arial"/>
              </a:defRPr>
            </a:lvl3pPr>
            <a:lvl4pPr marL="1727200" marR="0" indent="-355600" algn="l" defTabSz="9144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  <a:sym typeface="Arial"/>
              </a:defRPr>
            </a:lvl4pPr>
            <a:lvl5pPr marL="2184400" marR="0" indent="-355600" algn="l" defTabSz="9144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  <a:sym typeface="Arial"/>
              </a:defRPr>
            </a:lvl5pPr>
            <a:lvl6pPr marL="2641600" marR="0" indent="-355600" algn="l" defTabSz="9144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6pPr>
            <a:lvl7pPr marL="3098800" marR="0" indent="-355600" algn="l" defTabSz="9144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7pPr>
            <a:lvl8pPr marL="3556000" marR="0" indent="-355600" algn="l" defTabSz="9144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8pPr>
            <a:lvl9pPr marL="4013200" marR="0" indent="-355600" algn="l" defTabSz="9144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hangingPunct="1">
              <a:spcBef>
                <a:spcPts val="0"/>
              </a:spcBef>
              <a:buFont typeface="Arial"/>
              <a:buNone/>
            </a:pPr>
            <a:r>
              <a:rPr lang="zh-CN" altLang="en-US" sz="1400">
                <a:solidFill>
                  <a:srgbClr val="1A1A1A"/>
                </a:solidFill>
              </a:rPr>
              <a:t>应用一堆卷积，保持</a:t>
            </a:r>
            <a:r>
              <a:rPr lang="en-US" sz="1400">
                <a:solidFill>
                  <a:srgbClr val="1A1A1A"/>
                </a:solidFill>
              </a:rPr>
              <a:t>feature map</a:t>
            </a:r>
            <a:r>
              <a:rPr lang="zh-CN" altLang="en-US" sz="1400">
                <a:solidFill>
                  <a:srgbClr val="1A1A1A"/>
                </a:solidFill>
              </a:rPr>
              <a:t>和原始图片一致。</a:t>
            </a:r>
            <a:r>
              <a:rPr lang="en-US" altLang="zh-CN" sz="1400">
                <a:solidFill>
                  <a:srgbClr val="1A1A1A"/>
                </a:solidFill>
              </a:rPr>
              <a:t>(</a:t>
            </a:r>
            <a:r>
              <a:rPr lang="en-US" sz="1400">
                <a:solidFill>
                  <a:srgbClr val="1A1A1A"/>
                </a:solidFill>
              </a:rPr>
              <a:t>channel=D)</a:t>
            </a:r>
          </a:p>
          <a:p>
            <a:pPr marL="0" indent="0" hangingPunct="1">
              <a:spcBef>
                <a:spcPts val="0"/>
              </a:spcBef>
              <a:buFont typeface="Arial"/>
              <a:buNone/>
            </a:pPr>
            <a:r>
              <a:rPr lang="zh-CN" altLang="en-US" sz="1400">
                <a:solidFill>
                  <a:srgbClr val="1A1A1A"/>
                </a:solidFill>
              </a:rPr>
              <a:t>最后一层卷积的</a:t>
            </a:r>
            <a:r>
              <a:rPr lang="en-US" sz="1400">
                <a:solidFill>
                  <a:srgbClr val="1A1A1A"/>
                </a:solidFill>
              </a:rPr>
              <a:t>channel</a:t>
            </a:r>
            <a:r>
              <a:rPr lang="zh-CN" altLang="en-US" sz="1400">
                <a:solidFill>
                  <a:srgbClr val="1A1A1A"/>
                </a:solidFill>
              </a:rPr>
              <a:t>个数是类别个数即可。</a:t>
            </a:r>
            <a:r>
              <a:rPr lang="en-US" altLang="zh-CN" sz="1400">
                <a:solidFill>
                  <a:srgbClr val="1A1A1A"/>
                </a:solidFill>
              </a:rPr>
              <a:t>(</a:t>
            </a:r>
            <a:r>
              <a:rPr lang="en-US" sz="1400">
                <a:solidFill>
                  <a:srgbClr val="1A1A1A"/>
                </a:solidFill>
              </a:rPr>
              <a:t>channel=C)</a:t>
            </a:r>
          </a:p>
          <a:p>
            <a:pPr marL="0" indent="0" hangingPunct="1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Font typeface="Arial"/>
              <a:buNone/>
            </a:pPr>
            <a:endParaRPr lang="en-US" sz="1400"/>
          </a:p>
        </p:txBody>
      </p:sp>
      <p:pic>
        <p:nvPicPr>
          <p:cNvPr id="6" name="Google Shape;335;p40">
            <a:extLst>
              <a:ext uri="{FF2B5EF4-FFF2-40B4-BE49-F238E27FC236}">
                <a16:creationId xmlns:a16="http://schemas.microsoft.com/office/drawing/2014/main" id="{4A0BC65B-9DF2-A74D-A9F8-BD0D19E74DB8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2400" y="2414425"/>
            <a:ext cx="8839200" cy="260157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336;p40">
            <a:extLst>
              <a:ext uri="{FF2B5EF4-FFF2-40B4-BE49-F238E27FC236}">
                <a16:creationId xmlns:a16="http://schemas.microsoft.com/office/drawing/2014/main" id="{C98498A6-DFBB-2D4E-85F7-F47AD14611E1}"/>
              </a:ext>
            </a:extLst>
          </p:cNvPr>
          <p:cNvSpPr txBox="1">
            <a:spLocks/>
          </p:cNvSpPr>
          <p:nvPr/>
        </p:nvSpPr>
        <p:spPr>
          <a:xfrm>
            <a:off x="786100" y="5169175"/>
            <a:ext cx="4471700" cy="97036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28600" marR="0" indent="-228600" algn="l" defTabSz="9144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  <a:sym typeface="Arial"/>
              </a:defRPr>
            </a:lvl1pPr>
            <a:lvl2pPr marL="723900" marR="0" indent="-266700" algn="l" defTabSz="9144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  <a:sym typeface="Arial"/>
              </a:defRPr>
            </a:lvl2pPr>
            <a:lvl3pPr marL="1234439" marR="0" indent="-320039" algn="l" defTabSz="9144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  <a:sym typeface="Arial"/>
              </a:defRPr>
            </a:lvl3pPr>
            <a:lvl4pPr marL="1727200" marR="0" indent="-355600" algn="l" defTabSz="9144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  <a:sym typeface="Arial"/>
              </a:defRPr>
            </a:lvl4pPr>
            <a:lvl5pPr marL="2184400" marR="0" indent="-355600" algn="l" defTabSz="9144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  <a:sym typeface="Arial"/>
              </a:defRPr>
            </a:lvl5pPr>
            <a:lvl6pPr marL="2641600" marR="0" indent="-355600" algn="l" defTabSz="9144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6pPr>
            <a:lvl7pPr marL="3098800" marR="0" indent="-355600" algn="l" defTabSz="9144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7pPr>
            <a:lvl8pPr marL="3556000" marR="0" indent="-355600" algn="l" defTabSz="9144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8pPr>
            <a:lvl9pPr marL="4013200" marR="0" indent="-355600" algn="l" defTabSz="9144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hangingPunct="1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Font typeface="Arial"/>
              <a:buNone/>
            </a:pPr>
            <a:r>
              <a:rPr lang="zh-CN" altLang="en-US" sz="1800" b="1" dirty="0">
                <a:solidFill>
                  <a:srgbClr val="C00000"/>
                </a:solidFill>
              </a:rPr>
              <a:t>但很显然，计算量较大</a:t>
            </a:r>
          </a:p>
        </p:txBody>
      </p:sp>
    </p:spTree>
    <p:extLst>
      <p:ext uri="{BB962C8B-B14F-4D97-AF65-F5344CB8AC3E}">
        <p14:creationId xmlns:p14="http://schemas.microsoft.com/office/powerpoint/2010/main" val="3572572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E955F39-E350-4A8F-8C9A-360C04A0C27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zh-CN" dirty="0"/>
              <a:t>Semantic Segmentation: FCN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7BAA864-93A1-49BC-9A4E-955C37F595FF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1C93FE00-0B4C-AF40-8F57-0F2E12FDE392}" type="slidenum">
              <a:rPr kumimoji="1" lang="zh-CN" altLang="en-US" smtClean="0"/>
              <a:pPr/>
              <a:t>34</a:t>
            </a:fld>
            <a:endParaRPr kumimoji="1" lang="zh-CN" altLang="en-US" dirty="0"/>
          </a:p>
        </p:txBody>
      </p:sp>
      <p:sp>
        <p:nvSpPr>
          <p:cNvPr id="8" name="Google Shape;342;p41">
            <a:extLst>
              <a:ext uri="{FF2B5EF4-FFF2-40B4-BE49-F238E27FC236}">
                <a16:creationId xmlns:a16="http://schemas.microsoft.com/office/drawing/2014/main" id="{567F771A-8DB8-6043-BCA0-95D5F84C46CF}"/>
              </a:ext>
            </a:extLst>
          </p:cNvPr>
          <p:cNvSpPr txBox="1">
            <a:spLocks/>
          </p:cNvSpPr>
          <p:nvPr/>
        </p:nvSpPr>
        <p:spPr>
          <a:xfrm>
            <a:off x="452946" y="1061357"/>
            <a:ext cx="7809311" cy="61283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28600" marR="0" indent="-228600" algn="l" defTabSz="9144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  <a:sym typeface="Arial"/>
              </a:defRPr>
            </a:lvl1pPr>
            <a:lvl2pPr marL="723900" marR="0" indent="-266700" algn="l" defTabSz="9144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  <a:sym typeface="Arial"/>
              </a:defRPr>
            </a:lvl2pPr>
            <a:lvl3pPr marL="1234439" marR="0" indent="-320039" algn="l" defTabSz="9144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  <a:sym typeface="Arial"/>
              </a:defRPr>
            </a:lvl3pPr>
            <a:lvl4pPr marL="1727200" marR="0" indent="-355600" algn="l" defTabSz="9144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  <a:sym typeface="Arial"/>
              </a:defRPr>
            </a:lvl4pPr>
            <a:lvl5pPr marL="2184400" marR="0" indent="-355600" algn="l" defTabSz="9144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  <a:sym typeface="Arial"/>
              </a:defRPr>
            </a:lvl5pPr>
            <a:lvl6pPr marL="2641600" marR="0" indent="-355600" algn="l" defTabSz="9144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6pPr>
            <a:lvl7pPr marL="3098800" marR="0" indent="-355600" algn="l" defTabSz="9144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7pPr>
            <a:lvl8pPr marL="3556000" marR="0" indent="-355600" algn="l" defTabSz="9144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8pPr>
            <a:lvl9pPr marL="4013200" marR="0" indent="-355600" algn="l" defTabSz="9144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hangingPunct="1">
              <a:spcBef>
                <a:spcPts val="0"/>
              </a:spcBef>
              <a:buFont typeface="Arial"/>
              <a:buNone/>
            </a:pPr>
            <a:r>
              <a:rPr lang="en-US" sz="2000" dirty="0"/>
              <a:t>This work is quite like the milestone of RCNN in detection</a:t>
            </a:r>
          </a:p>
        </p:txBody>
      </p:sp>
      <p:sp>
        <p:nvSpPr>
          <p:cNvPr id="9" name="Google Shape;345;p41">
            <a:extLst>
              <a:ext uri="{FF2B5EF4-FFF2-40B4-BE49-F238E27FC236}">
                <a16:creationId xmlns:a16="http://schemas.microsoft.com/office/drawing/2014/main" id="{5A48D099-A4BC-A549-AAC9-AB409A2F6A3A}"/>
              </a:ext>
            </a:extLst>
          </p:cNvPr>
          <p:cNvSpPr txBox="1">
            <a:spLocks/>
          </p:cNvSpPr>
          <p:nvPr/>
        </p:nvSpPr>
        <p:spPr>
          <a:xfrm>
            <a:off x="452947" y="1677396"/>
            <a:ext cx="8713200" cy="132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28600" marR="0" indent="-228600" algn="l" defTabSz="9144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  <a:sym typeface="Arial"/>
              </a:defRPr>
            </a:lvl1pPr>
            <a:lvl2pPr marL="723900" marR="0" indent="-266700" algn="l" defTabSz="9144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  <a:sym typeface="Arial"/>
              </a:defRPr>
            </a:lvl2pPr>
            <a:lvl3pPr marL="1234439" marR="0" indent="-320039" algn="l" defTabSz="9144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  <a:sym typeface="Arial"/>
              </a:defRPr>
            </a:lvl3pPr>
            <a:lvl4pPr marL="1727200" marR="0" indent="-355600" algn="l" defTabSz="9144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  <a:sym typeface="Arial"/>
              </a:defRPr>
            </a:lvl4pPr>
            <a:lvl5pPr marL="2184400" marR="0" indent="-355600" algn="l" defTabSz="9144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  <a:sym typeface="Arial"/>
              </a:defRPr>
            </a:lvl5pPr>
            <a:lvl6pPr marL="2641600" marR="0" indent="-355600" algn="l" defTabSz="9144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6pPr>
            <a:lvl7pPr marL="3098800" marR="0" indent="-355600" algn="l" defTabSz="9144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7pPr>
            <a:lvl8pPr marL="3556000" marR="0" indent="-355600" algn="l" defTabSz="9144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8pPr>
            <a:lvl9pPr marL="4013200" marR="0" indent="-355600" algn="l" defTabSz="9144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317500" hangingPunct="1">
              <a:spcBef>
                <a:spcPts val="0"/>
              </a:spcBef>
              <a:buSzPts val="1400"/>
              <a:buFont typeface="Arial"/>
              <a:buAutoNum type="arabicPeriod"/>
            </a:pPr>
            <a:r>
              <a:rPr lang="zh-CN" altLang="en-US" sz="1800" dirty="0">
                <a:latin typeface="Arial"/>
                <a:ea typeface="Arial"/>
              </a:rPr>
              <a:t>训练问题：端到端学习</a:t>
            </a:r>
          </a:p>
          <a:p>
            <a:pPr marL="457200" indent="-317500" hangingPunct="1">
              <a:spcBef>
                <a:spcPts val="0"/>
              </a:spcBef>
              <a:buSzPts val="1400"/>
              <a:buFont typeface="Arial"/>
              <a:buAutoNum type="arabicPeriod"/>
            </a:pPr>
            <a:r>
              <a:rPr lang="zh-CN" altLang="en-US" sz="1800" dirty="0">
                <a:latin typeface="Arial"/>
                <a:ea typeface="Arial"/>
              </a:rPr>
              <a:t>连接层问题：全连接改为全卷积，支持可变输入</a:t>
            </a:r>
          </a:p>
          <a:p>
            <a:pPr marL="457200" indent="-317500" hangingPunct="1">
              <a:spcBef>
                <a:spcPts val="0"/>
              </a:spcBef>
              <a:buSzPts val="1400"/>
              <a:buFont typeface="Arial"/>
              <a:buAutoNum type="arabicPeriod"/>
            </a:pPr>
            <a:r>
              <a:rPr lang="zh-CN" altLang="en-US" sz="1800" dirty="0">
                <a:latin typeface="Arial"/>
                <a:ea typeface="Arial"/>
              </a:rPr>
              <a:t>特征图变小问题：利用反卷积向上放大特征图</a:t>
            </a:r>
          </a:p>
          <a:p>
            <a:pPr marL="457200" indent="-317500" hangingPunct="1">
              <a:spcBef>
                <a:spcPts val="0"/>
              </a:spcBef>
              <a:buSzPts val="1400"/>
              <a:buFont typeface="Arial"/>
              <a:buAutoNum type="arabicPeriod"/>
            </a:pPr>
            <a:r>
              <a:rPr lang="zh-CN" altLang="en-US" sz="1800" dirty="0">
                <a:latin typeface="Arial"/>
                <a:ea typeface="Arial"/>
              </a:rPr>
              <a:t>特征融合问题：利用</a:t>
            </a:r>
            <a:r>
              <a:rPr lang="en-US" sz="1800" dirty="0">
                <a:latin typeface="Arial"/>
                <a:ea typeface="Arial"/>
              </a:rPr>
              <a:t>skip connection</a:t>
            </a:r>
            <a:r>
              <a:rPr lang="zh-CN" altLang="en-US" sz="1800" dirty="0">
                <a:latin typeface="Arial"/>
                <a:ea typeface="Arial"/>
              </a:rPr>
              <a:t>融合多层特征提高上采样精细度</a:t>
            </a:r>
          </a:p>
          <a:p>
            <a:pPr marL="0" indent="0" hangingPunct="1">
              <a:spcBef>
                <a:spcPts val="0"/>
              </a:spcBef>
              <a:buFont typeface="Arial"/>
              <a:buNone/>
            </a:pPr>
            <a:endParaRPr lang="zh-CN" altLang="en-US" sz="1800" dirty="0">
              <a:solidFill>
                <a:srgbClr val="1A1A1A"/>
              </a:solidFill>
            </a:endParaRPr>
          </a:p>
          <a:p>
            <a:pPr marL="0" indent="0" hangingPunct="1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Font typeface="Arial"/>
              <a:buNone/>
            </a:pPr>
            <a:endParaRPr lang="zh-CN" altLang="en-US" sz="1800" dirty="0"/>
          </a:p>
        </p:txBody>
      </p:sp>
      <p:pic>
        <p:nvPicPr>
          <p:cNvPr id="10" name="Google Shape;347;p41">
            <a:extLst>
              <a:ext uri="{FF2B5EF4-FFF2-40B4-BE49-F238E27FC236}">
                <a16:creationId xmlns:a16="http://schemas.microsoft.com/office/drawing/2014/main" id="{989EE117-9625-9F40-810A-641285BCF665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766947" y="3005996"/>
            <a:ext cx="4797139" cy="2431418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346;p41">
            <a:extLst>
              <a:ext uri="{FF2B5EF4-FFF2-40B4-BE49-F238E27FC236}">
                <a16:creationId xmlns:a16="http://schemas.microsoft.com/office/drawing/2014/main" id="{C05BC495-E649-7446-9B18-D6587E8E16AC}"/>
              </a:ext>
            </a:extLst>
          </p:cNvPr>
          <p:cNvSpPr txBox="1"/>
          <p:nvPr/>
        </p:nvSpPr>
        <p:spPr>
          <a:xfrm>
            <a:off x="1001" y="5474829"/>
            <a:ext cx="8713200" cy="7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A1A1A"/>
                </a:solidFill>
                <a:latin typeface="Lato"/>
                <a:ea typeface="Lato"/>
                <a:cs typeface="Lato"/>
                <a:sym typeface="Lato"/>
              </a:rPr>
              <a:t>Long, </a:t>
            </a:r>
            <a:r>
              <a:rPr lang="en" sz="1400" dirty="0" err="1">
                <a:solidFill>
                  <a:srgbClr val="1A1A1A"/>
                </a:solidFill>
                <a:latin typeface="Lato"/>
                <a:ea typeface="Lato"/>
                <a:cs typeface="Lato"/>
                <a:sym typeface="Lato"/>
              </a:rPr>
              <a:t>Shelhamer</a:t>
            </a:r>
            <a:r>
              <a:rPr lang="en" sz="1400" dirty="0">
                <a:solidFill>
                  <a:srgbClr val="1A1A1A"/>
                </a:solidFill>
                <a:latin typeface="Lato"/>
                <a:ea typeface="Lato"/>
                <a:cs typeface="Lato"/>
                <a:sym typeface="Lato"/>
              </a:rPr>
              <a:t>, and Darrell, “</a:t>
            </a:r>
            <a:r>
              <a:rPr lang="en" sz="1400" b="1" dirty="0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rPr>
              <a:t>Fully Convolutional Networks </a:t>
            </a:r>
            <a:r>
              <a:rPr lang="en" sz="1400" dirty="0">
                <a:solidFill>
                  <a:srgbClr val="1A1A1A"/>
                </a:solidFill>
                <a:latin typeface="Lato"/>
                <a:ea typeface="Lato"/>
                <a:cs typeface="Lato"/>
                <a:sym typeface="Lato"/>
              </a:rPr>
              <a:t>for Semantic Segmentation”, CVPR 2015</a:t>
            </a:r>
            <a:endParaRPr sz="1400" dirty="0">
              <a:solidFill>
                <a:srgbClr val="1A1A1A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A1A1A"/>
                </a:solidFill>
                <a:latin typeface="Lato"/>
                <a:ea typeface="Lato"/>
                <a:cs typeface="Lato"/>
                <a:sym typeface="Lato"/>
              </a:rPr>
              <a:t>Noh et al, “Learning Deconvolution Network for Semantic Segmentation”, ICCV 2015</a:t>
            </a:r>
            <a:endParaRPr sz="1400" dirty="0">
              <a:solidFill>
                <a:srgbClr val="1A1A1A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26342357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E955F39-E350-4A8F-8C9A-360C04A0C27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zh-CN" dirty="0"/>
              <a:t>Semantic Segmentation: FCN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7BAA864-93A1-49BC-9A4E-955C37F595FF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1C93FE00-0B4C-AF40-8F57-0F2E12FDE392}" type="slidenum">
              <a:rPr kumimoji="1" lang="zh-CN" altLang="en-US" smtClean="0"/>
              <a:pPr/>
              <a:t>35</a:t>
            </a:fld>
            <a:endParaRPr kumimoji="1" lang="zh-CN" altLang="en-US" dirty="0"/>
          </a:p>
        </p:txBody>
      </p:sp>
      <p:sp>
        <p:nvSpPr>
          <p:cNvPr id="8" name="Google Shape;342;p41">
            <a:extLst>
              <a:ext uri="{FF2B5EF4-FFF2-40B4-BE49-F238E27FC236}">
                <a16:creationId xmlns:a16="http://schemas.microsoft.com/office/drawing/2014/main" id="{567F771A-8DB8-6043-BCA0-95D5F84C46CF}"/>
              </a:ext>
            </a:extLst>
          </p:cNvPr>
          <p:cNvSpPr txBox="1">
            <a:spLocks/>
          </p:cNvSpPr>
          <p:nvPr/>
        </p:nvSpPr>
        <p:spPr>
          <a:xfrm>
            <a:off x="452946" y="1061357"/>
            <a:ext cx="7809311" cy="61283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28600" marR="0" indent="-228600" algn="l" defTabSz="9144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  <a:sym typeface="Arial"/>
              </a:defRPr>
            </a:lvl1pPr>
            <a:lvl2pPr marL="723900" marR="0" indent="-266700" algn="l" defTabSz="9144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  <a:sym typeface="Arial"/>
              </a:defRPr>
            </a:lvl2pPr>
            <a:lvl3pPr marL="1234439" marR="0" indent="-320039" algn="l" defTabSz="9144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  <a:sym typeface="Arial"/>
              </a:defRPr>
            </a:lvl3pPr>
            <a:lvl4pPr marL="1727200" marR="0" indent="-355600" algn="l" defTabSz="9144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  <a:sym typeface="Arial"/>
              </a:defRPr>
            </a:lvl4pPr>
            <a:lvl5pPr marL="2184400" marR="0" indent="-355600" algn="l" defTabSz="9144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  <a:sym typeface="Arial"/>
              </a:defRPr>
            </a:lvl5pPr>
            <a:lvl6pPr marL="2641600" marR="0" indent="-355600" algn="l" defTabSz="9144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6pPr>
            <a:lvl7pPr marL="3098800" marR="0" indent="-355600" algn="l" defTabSz="9144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7pPr>
            <a:lvl8pPr marL="3556000" marR="0" indent="-355600" algn="l" defTabSz="9144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8pPr>
            <a:lvl9pPr marL="4013200" marR="0" indent="-355600" algn="l" defTabSz="9144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hangingPunct="1">
              <a:spcBef>
                <a:spcPts val="0"/>
              </a:spcBef>
              <a:buFont typeface="Arial"/>
              <a:buNone/>
            </a:pPr>
            <a:r>
              <a:rPr lang="en-US" sz="2000" dirty="0"/>
              <a:t>This work is quite like the milestone of RCNN in detection</a:t>
            </a:r>
          </a:p>
        </p:txBody>
      </p:sp>
      <p:sp>
        <p:nvSpPr>
          <p:cNvPr id="11" name="Google Shape;346;p41">
            <a:extLst>
              <a:ext uri="{FF2B5EF4-FFF2-40B4-BE49-F238E27FC236}">
                <a16:creationId xmlns:a16="http://schemas.microsoft.com/office/drawing/2014/main" id="{C05BC495-E649-7446-9B18-D6587E8E16AC}"/>
              </a:ext>
            </a:extLst>
          </p:cNvPr>
          <p:cNvSpPr txBox="1"/>
          <p:nvPr/>
        </p:nvSpPr>
        <p:spPr>
          <a:xfrm>
            <a:off x="1001" y="5474829"/>
            <a:ext cx="8713200" cy="7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A1A1A"/>
                </a:solidFill>
                <a:latin typeface="Lato"/>
                <a:ea typeface="Lato"/>
                <a:cs typeface="Lato"/>
                <a:sym typeface="Lato"/>
              </a:rPr>
              <a:t>Long, </a:t>
            </a:r>
            <a:r>
              <a:rPr lang="en" sz="1400" dirty="0" err="1">
                <a:solidFill>
                  <a:srgbClr val="1A1A1A"/>
                </a:solidFill>
                <a:latin typeface="Lato"/>
                <a:ea typeface="Lato"/>
                <a:cs typeface="Lato"/>
                <a:sym typeface="Lato"/>
              </a:rPr>
              <a:t>Shelhamer</a:t>
            </a:r>
            <a:r>
              <a:rPr lang="en" sz="1400" dirty="0">
                <a:solidFill>
                  <a:srgbClr val="1A1A1A"/>
                </a:solidFill>
                <a:latin typeface="Lato"/>
                <a:ea typeface="Lato"/>
                <a:cs typeface="Lato"/>
                <a:sym typeface="Lato"/>
              </a:rPr>
              <a:t>, and Darrell, “</a:t>
            </a:r>
            <a:r>
              <a:rPr lang="en" sz="1400" b="1" dirty="0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rPr>
              <a:t>Fully Convolutional Networks </a:t>
            </a:r>
            <a:r>
              <a:rPr lang="en" sz="1400" dirty="0">
                <a:solidFill>
                  <a:srgbClr val="1A1A1A"/>
                </a:solidFill>
                <a:latin typeface="Lato"/>
                <a:ea typeface="Lato"/>
                <a:cs typeface="Lato"/>
                <a:sym typeface="Lato"/>
              </a:rPr>
              <a:t>for Semantic Segmentation”, CVPR 2015</a:t>
            </a:r>
            <a:endParaRPr sz="1400" dirty="0">
              <a:solidFill>
                <a:srgbClr val="1A1A1A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A1A1A"/>
                </a:solidFill>
                <a:latin typeface="Lato"/>
                <a:ea typeface="Lato"/>
                <a:cs typeface="Lato"/>
                <a:sym typeface="Lato"/>
              </a:rPr>
              <a:t>Noh et al, “Learning Deconvolution Network for Semantic Segmentation”, ICCV 2015</a:t>
            </a:r>
            <a:endParaRPr sz="1400" dirty="0">
              <a:solidFill>
                <a:srgbClr val="1A1A1A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" name="Google Shape;353;p42">
            <a:extLst>
              <a:ext uri="{FF2B5EF4-FFF2-40B4-BE49-F238E27FC236}">
                <a16:creationId xmlns:a16="http://schemas.microsoft.com/office/drawing/2014/main" id="{CD550615-0257-3244-8E06-EFB48B0BD5FE}"/>
              </a:ext>
            </a:extLst>
          </p:cNvPr>
          <p:cNvSpPr txBox="1">
            <a:spLocks/>
          </p:cNvSpPr>
          <p:nvPr/>
        </p:nvSpPr>
        <p:spPr>
          <a:xfrm>
            <a:off x="1806600" y="2203800"/>
            <a:ext cx="2574000" cy="62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28600" marR="0" indent="-228600" algn="l" defTabSz="9144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  <a:sym typeface="Arial"/>
              </a:defRPr>
            </a:lvl1pPr>
            <a:lvl2pPr marL="723900" marR="0" indent="-266700" algn="l" defTabSz="9144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  <a:sym typeface="Arial"/>
              </a:defRPr>
            </a:lvl2pPr>
            <a:lvl3pPr marL="1234439" marR="0" indent="-320039" algn="l" defTabSz="9144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  <a:sym typeface="Arial"/>
              </a:defRPr>
            </a:lvl3pPr>
            <a:lvl4pPr marL="1727200" marR="0" indent="-355600" algn="l" defTabSz="9144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  <a:sym typeface="Arial"/>
              </a:defRPr>
            </a:lvl4pPr>
            <a:lvl5pPr marL="2184400" marR="0" indent="-355600" algn="l" defTabSz="9144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  <a:sym typeface="Arial"/>
              </a:defRPr>
            </a:lvl5pPr>
            <a:lvl6pPr marL="2641600" marR="0" indent="-355600" algn="l" defTabSz="9144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6pPr>
            <a:lvl7pPr marL="3098800" marR="0" indent="-355600" algn="l" defTabSz="9144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7pPr>
            <a:lvl8pPr marL="3556000" marR="0" indent="-355600" algn="l" defTabSz="9144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8pPr>
            <a:lvl9pPr marL="4013200" marR="0" indent="-355600" algn="l" defTabSz="9144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hangingPunct="1">
              <a:spcBef>
                <a:spcPts val="0"/>
              </a:spcBef>
              <a:buFont typeface="Arial"/>
              <a:buNone/>
            </a:pPr>
            <a:r>
              <a:rPr lang="en-US" sz="1400" b="1">
                <a:solidFill>
                  <a:srgbClr val="FF0000"/>
                </a:solidFill>
              </a:rPr>
              <a:t>Downsampling:</a:t>
            </a:r>
          </a:p>
          <a:p>
            <a:pPr marL="0" indent="0" hangingPunct="1">
              <a:spcBef>
                <a:spcPts val="0"/>
              </a:spcBef>
              <a:buFont typeface="Arial"/>
              <a:buNone/>
            </a:pPr>
            <a:r>
              <a:rPr lang="en-US" sz="1200">
                <a:solidFill>
                  <a:srgbClr val="FF0000"/>
                </a:solidFill>
              </a:rPr>
              <a:t>Pooling, strided convolution</a:t>
            </a:r>
          </a:p>
          <a:p>
            <a:pPr marL="0" indent="0" hangingPunct="1">
              <a:spcBef>
                <a:spcPts val="0"/>
              </a:spcBef>
              <a:buFont typeface="Arial"/>
              <a:buNone/>
            </a:pPr>
            <a:endParaRPr lang="en-US" sz="1200">
              <a:solidFill>
                <a:srgbClr val="FF0000"/>
              </a:solidFill>
            </a:endParaRPr>
          </a:p>
          <a:p>
            <a:pPr marL="0" indent="0" hangingPunct="1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Font typeface="Arial"/>
              <a:buNone/>
            </a:pPr>
            <a:endParaRPr lang="en-US" sz="1200">
              <a:solidFill>
                <a:srgbClr val="FF0000"/>
              </a:solidFill>
            </a:endParaRPr>
          </a:p>
        </p:txBody>
      </p:sp>
      <p:pic>
        <p:nvPicPr>
          <p:cNvPr id="13" name="Google Shape;356;p42">
            <a:extLst>
              <a:ext uri="{FF2B5EF4-FFF2-40B4-BE49-F238E27FC236}">
                <a16:creationId xmlns:a16="http://schemas.microsoft.com/office/drawing/2014/main" id="{41D3E145-5A1D-FF40-9EC4-8C8DE01B7501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2400" y="3057225"/>
            <a:ext cx="8839202" cy="2153139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357;p42">
            <a:extLst>
              <a:ext uri="{FF2B5EF4-FFF2-40B4-BE49-F238E27FC236}">
                <a16:creationId xmlns:a16="http://schemas.microsoft.com/office/drawing/2014/main" id="{7AE17B5E-B1A7-BD45-B845-2836D370CFEC}"/>
              </a:ext>
            </a:extLst>
          </p:cNvPr>
          <p:cNvSpPr txBox="1">
            <a:spLocks/>
          </p:cNvSpPr>
          <p:nvPr/>
        </p:nvSpPr>
        <p:spPr>
          <a:xfrm>
            <a:off x="4551400" y="2203800"/>
            <a:ext cx="3984900" cy="52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28600" marR="0" indent="-228600" algn="l" defTabSz="9144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  <a:sym typeface="Arial"/>
              </a:defRPr>
            </a:lvl1pPr>
            <a:lvl2pPr marL="723900" marR="0" indent="-266700" algn="l" defTabSz="9144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  <a:sym typeface="Arial"/>
              </a:defRPr>
            </a:lvl2pPr>
            <a:lvl3pPr marL="1234439" marR="0" indent="-320039" algn="l" defTabSz="9144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  <a:sym typeface="Arial"/>
              </a:defRPr>
            </a:lvl3pPr>
            <a:lvl4pPr marL="1727200" marR="0" indent="-355600" algn="l" defTabSz="9144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  <a:sym typeface="Arial"/>
              </a:defRPr>
            </a:lvl4pPr>
            <a:lvl5pPr marL="2184400" marR="0" indent="-355600" algn="l" defTabSz="9144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  <a:sym typeface="Arial"/>
              </a:defRPr>
            </a:lvl5pPr>
            <a:lvl6pPr marL="2641600" marR="0" indent="-355600" algn="l" defTabSz="9144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6pPr>
            <a:lvl7pPr marL="3098800" marR="0" indent="-355600" algn="l" defTabSz="9144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7pPr>
            <a:lvl8pPr marL="3556000" marR="0" indent="-355600" algn="l" defTabSz="9144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8pPr>
            <a:lvl9pPr marL="4013200" marR="0" indent="-355600" algn="l" defTabSz="9144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hangingPunct="1">
              <a:spcBef>
                <a:spcPts val="0"/>
              </a:spcBef>
              <a:buFont typeface="Arial"/>
              <a:buNone/>
            </a:pPr>
            <a:r>
              <a:rPr lang="en-US" sz="1400" b="1">
                <a:solidFill>
                  <a:srgbClr val="0000FF"/>
                </a:solidFill>
              </a:rPr>
              <a:t>Up-sampling:</a:t>
            </a:r>
          </a:p>
          <a:p>
            <a:pPr marL="0" indent="0" hangingPunct="1">
              <a:spcBef>
                <a:spcPts val="0"/>
              </a:spcBef>
              <a:buFont typeface="Arial"/>
              <a:buNone/>
            </a:pPr>
            <a:r>
              <a:rPr lang="en-US" sz="1200">
                <a:solidFill>
                  <a:srgbClr val="0000FF"/>
                </a:solidFill>
              </a:rPr>
              <a:t>Unpooling or strided transpose convolution</a:t>
            </a:r>
          </a:p>
          <a:p>
            <a:pPr marL="0" indent="0" hangingPunct="1">
              <a:spcBef>
                <a:spcPts val="0"/>
              </a:spcBef>
              <a:buFont typeface="Arial"/>
              <a:buNone/>
            </a:pPr>
            <a:endParaRPr lang="en-US" sz="1200">
              <a:solidFill>
                <a:srgbClr val="0000FF"/>
              </a:solidFill>
            </a:endParaRPr>
          </a:p>
          <a:p>
            <a:pPr marL="0" indent="0" hangingPunct="1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Font typeface="Arial"/>
              <a:buNone/>
            </a:pPr>
            <a:endParaRPr lang="en-US" sz="120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61797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E955F39-E350-4A8F-8C9A-360C04A0C27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zh-CN" dirty="0"/>
              <a:t>Semantic Segmentation: </a:t>
            </a:r>
            <a:r>
              <a:rPr lang="en-US" altLang="zh-CN" dirty="0" err="1"/>
              <a:t>DeepLab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7BAA864-93A1-49BC-9A4E-955C37F595FF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1C93FE00-0B4C-AF40-8F57-0F2E12FDE392}" type="slidenum">
              <a:rPr kumimoji="1" lang="zh-CN" altLang="en-US" smtClean="0"/>
              <a:pPr/>
              <a:t>36</a:t>
            </a:fld>
            <a:endParaRPr kumimoji="1" lang="zh-CN" altLang="en-US" dirty="0"/>
          </a:p>
        </p:txBody>
      </p:sp>
      <p:sp>
        <p:nvSpPr>
          <p:cNvPr id="9" name="Google Shape;364;p43">
            <a:extLst>
              <a:ext uri="{FF2B5EF4-FFF2-40B4-BE49-F238E27FC236}">
                <a16:creationId xmlns:a16="http://schemas.microsoft.com/office/drawing/2014/main" id="{87CECA5A-5F98-094B-A177-2E5F1BB9E5D7}"/>
              </a:ext>
            </a:extLst>
          </p:cNvPr>
          <p:cNvSpPr txBox="1">
            <a:spLocks/>
          </p:cNvSpPr>
          <p:nvPr/>
        </p:nvSpPr>
        <p:spPr>
          <a:xfrm>
            <a:off x="549834" y="1147500"/>
            <a:ext cx="9557551" cy="376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28600" marR="0" indent="-228600" algn="l" defTabSz="9144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  <a:sym typeface="Arial"/>
              </a:defRPr>
            </a:lvl1pPr>
            <a:lvl2pPr marL="723900" marR="0" indent="-266700" algn="l" defTabSz="9144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  <a:sym typeface="Arial"/>
              </a:defRPr>
            </a:lvl2pPr>
            <a:lvl3pPr marL="1234439" marR="0" indent="-320039" algn="l" defTabSz="9144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  <a:sym typeface="Arial"/>
              </a:defRPr>
            </a:lvl3pPr>
            <a:lvl4pPr marL="1727200" marR="0" indent="-355600" algn="l" defTabSz="9144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  <a:sym typeface="Arial"/>
              </a:defRPr>
            </a:lvl4pPr>
            <a:lvl5pPr marL="2184400" marR="0" indent="-355600" algn="l" defTabSz="9144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  <a:sym typeface="Arial"/>
              </a:defRPr>
            </a:lvl5pPr>
            <a:lvl6pPr marL="2641600" marR="0" indent="-355600" algn="l" defTabSz="9144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6pPr>
            <a:lvl7pPr marL="3098800" marR="0" indent="-355600" algn="l" defTabSz="9144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7pPr>
            <a:lvl8pPr marL="3556000" marR="0" indent="-355600" algn="l" defTabSz="9144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8pPr>
            <a:lvl9pPr marL="4013200" marR="0" indent="-355600" algn="l" defTabSz="9144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hangingPunct="1">
              <a:spcBef>
                <a:spcPts val="0"/>
              </a:spcBef>
              <a:buFont typeface="Arial"/>
              <a:buNone/>
            </a:pPr>
            <a:r>
              <a:rPr lang="en-US" sz="2000" dirty="0"/>
              <a:t>V1: ICLR 2015</a:t>
            </a:r>
          </a:p>
          <a:p>
            <a:pPr marL="0" indent="0" hangingPunct="1">
              <a:spcBef>
                <a:spcPts val="1600"/>
              </a:spcBef>
              <a:buFont typeface="Arial"/>
              <a:buNone/>
            </a:pPr>
            <a:r>
              <a:rPr lang="en-US" sz="1100" u="sng" dirty="0">
                <a:solidFill>
                  <a:schemeClr val="hlink"/>
                </a:solidFill>
                <a:latin typeface="Arial"/>
                <a:ea typeface="Arial"/>
                <a:hlinkClick r:id="rId2"/>
              </a:rPr>
              <a:t>https://arxiv.org/pdf/1412.7062.pdf</a:t>
            </a:r>
            <a:endParaRPr lang="en-US" dirty="0"/>
          </a:p>
          <a:p>
            <a:pPr marL="76200" marR="76200" indent="0" hangingPunct="1">
              <a:spcBef>
                <a:spcPts val="1600"/>
              </a:spcBef>
              <a:buFont typeface="Arial"/>
              <a:buNone/>
            </a:pPr>
            <a:r>
              <a:rPr lang="en-US" sz="1400" b="1" dirty="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Semantic Image Segmentation with Deep Convolutional Nets and Fully Connected CRFs</a:t>
            </a:r>
          </a:p>
          <a:p>
            <a:pPr marL="76200" marR="76200" indent="0" hangingPunct="1">
              <a:spcBef>
                <a:spcPts val="0"/>
              </a:spcBef>
              <a:buFont typeface="Arial"/>
              <a:buNone/>
            </a:pPr>
            <a:r>
              <a:rPr lang="en-US" sz="1400" dirty="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Code: </a:t>
            </a:r>
            <a:r>
              <a:rPr lang="en-US" sz="1400" u="sng" dirty="0">
                <a:solidFill>
                  <a:schemeClr val="hlink"/>
                </a:solidFill>
                <a:latin typeface="Arial"/>
                <a:ea typeface="Arial"/>
                <a:hlinkClick r:id="rId3"/>
              </a:rPr>
              <a:t>https://bitbucket.org/deeplab/deeplab-public/src/master/</a:t>
            </a:r>
            <a:endParaRPr lang="en-US" sz="1400" dirty="0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76200" marR="76200" indent="0" hangingPunct="1">
              <a:spcBef>
                <a:spcPts val="0"/>
              </a:spcBef>
              <a:buFont typeface="Arial"/>
              <a:buNone/>
            </a:pPr>
            <a:endParaRPr lang="en-US" sz="1400" dirty="0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indent="0" hangingPunct="1">
              <a:spcBef>
                <a:spcPts val="0"/>
              </a:spcBef>
              <a:buNone/>
            </a:pPr>
            <a:r>
              <a:rPr lang="en-US" sz="2000" dirty="0"/>
              <a:t>V2:  </a:t>
            </a:r>
            <a:r>
              <a:rPr lang="en-US" sz="2000" dirty="0">
                <a:sym typeface="Roboto Mono"/>
              </a:rPr>
              <a:t>arXiv:1606.00915</a:t>
            </a:r>
            <a:endParaRPr lang="en-US" sz="2000" dirty="0"/>
          </a:p>
          <a:p>
            <a:pPr marL="76200" marR="76200" indent="0" hangingPunct="1">
              <a:spcBef>
                <a:spcPts val="1600"/>
              </a:spcBef>
              <a:buFont typeface="Arial"/>
              <a:buNone/>
            </a:pPr>
            <a:r>
              <a:rPr lang="en-US" sz="1400" b="1" dirty="0" err="1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DeepLab</a:t>
            </a:r>
            <a:r>
              <a:rPr lang="en-US" sz="1400" b="1" dirty="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: Semantic Image Segmentation with Deep Convolutional Nets, </a:t>
            </a:r>
            <a:r>
              <a:rPr lang="en-US" sz="1400" b="1" dirty="0" err="1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Atrous</a:t>
            </a:r>
            <a:r>
              <a:rPr lang="en-US" sz="1400" b="1" dirty="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Convolution, and Fully Connected CRFs</a:t>
            </a:r>
            <a:endParaRPr lang="en-US" dirty="0"/>
          </a:p>
          <a:p>
            <a:pPr marL="0" indent="0" hangingPunct="1">
              <a:spcBef>
                <a:spcPts val="0"/>
              </a:spcBef>
              <a:buFont typeface="Arial"/>
              <a:buNone/>
            </a:pPr>
            <a:r>
              <a:rPr lang="en-US" sz="1400" dirty="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Code: </a:t>
            </a:r>
            <a:r>
              <a:rPr lang="en-US" sz="1400" u="sng" dirty="0">
                <a:solidFill>
                  <a:schemeClr val="hlink"/>
                </a:solidFill>
                <a:latin typeface="Arial"/>
                <a:ea typeface="Arial"/>
                <a:hlinkClick r:id="rId4"/>
              </a:rPr>
              <a:t>https://bitbucket.org/aquariusjay/deeplab-public-ver2/src/master/</a:t>
            </a:r>
            <a:endParaRPr lang="en-US" sz="1400" dirty="0"/>
          </a:p>
          <a:p>
            <a:pPr marL="0" indent="0" hangingPunct="1">
              <a:spcBef>
                <a:spcPts val="1600"/>
              </a:spcBef>
              <a:buFont typeface="Arial"/>
              <a:buNone/>
            </a:pPr>
            <a:r>
              <a:rPr lang="en-US" sz="2000" dirty="0"/>
              <a:t>V3: Rethinking </a:t>
            </a:r>
            <a:r>
              <a:rPr lang="en-US" sz="2000" dirty="0" err="1"/>
              <a:t>Atrous</a:t>
            </a:r>
            <a:r>
              <a:rPr lang="en-US" sz="2000" dirty="0"/>
              <a:t> Convolution for Semantic Image Segmentation</a:t>
            </a:r>
          </a:p>
          <a:p>
            <a:pPr marL="0" indent="0" hangingPunct="1">
              <a:spcBef>
                <a:spcPts val="1600"/>
              </a:spcBef>
              <a:buFont typeface="Arial"/>
              <a:buNone/>
            </a:pPr>
            <a:r>
              <a:rPr lang="en-US" sz="1100" u="sng" dirty="0">
                <a:solidFill>
                  <a:schemeClr val="hlink"/>
                </a:solidFill>
                <a:latin typeface="Arial"/>
                <a:ea typeface="Arial"/>
                <a:hlinkClick r:id="rId5"/>
              </a:rPr>
              <a:t>https://arxiv.org/pdf/1706.05587.pdf</a:t>
            </a:r>
            <a:endParaRPr lang="en-US" sz="1400" dirty="0"/>
          </a:p>
          <a:p>
            <a:pPr marL="0" indent="0" hangingPunct="1">
              <a:spcBef>
                <a:spcPts val="1600"/>
              </a:spcBef>
              <a:spcAft>
                <a:spcPts val="1600"/>
              </a:spcAft>
              <a:buFont typeface="Arial"/>
              <a:buNone/>
            </a:pPr>
            <a:endParaRPr lang="en-US" dirty="0"/>
          </a:p>
        </p:txBody>
      </p:sp>
      <p:sp>
        <p:nvSpPr>
          <p:cNvPr id="10" name="Google Shape;366;p43">
            <a:extLst>
              <a:ext uri="{FF2B5EF4-FFF2-40B4-BE49-F238E27FC236}">
                <a16:creationId xmlns:a16="http://schemas.microsoft.com/office/drawing/2014/main" id="{12EA4512-9CD1-B84F-A950-47A562CB8AF3}"/>
              </a:ext>
            </a:extLst>
          </p:cNvPr>
          <p:cNvSpPr txBox="1"/>
          <p:nvPr/>
        </p:nvSpPr>
        <p:spPr>
          <a:xfrm>
            <a:off x="351072" y="5033280"/>
            <a:ext cx="8539843" cy="9756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 dirty="0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6"/>
              </a:rPr>
              <a:t>Website: http://liangchiehchen.com/projects/DeepLab.html</a:t>
            </a:r>
            <a:endParaRPr lang="en" u="sng" dirty="0">
              <a:solidFill>
                <a:schemeClr val="hlink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u="sng" dirty="0">
              <a:solidFill>
                <a:schemeClr val="hlink"/>
              </a:solidFill>
              <a:latin typeface="Lato"/>
              <a:ea typeface="Lato"/>
              <a:cs typeface="Lato"/>
              <a:sym typeface="Lato"/>
            </a:endParaRPr>
          </a:p>
          <a:p>
            <a:pPr lvl="0"/>
            <a:r>
              <a:rPr lang="en" u="sng" dirty="0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</a:rPr>
              <a:t>Blog: </a:t>
            </a:r>
            <a:r>
              <a:rPr lang="en-US" u="sng" dirty="0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</a:rPr>
              <a:t>https://</a:t>
            </a:r>
            <a:r>
              <a:rPr lang="en-US" u="sng" dirty="0" err="1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</a:rPr>
              <a:t>towardsdatascience.com</a:t>
            </a:r>
            <a:r>
              <a:rPr lang="en-US" u="sng" dirty="0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</a:rPr>
              <a:t>/review-deeplabv3-atrous-convolution-semantic-segmentation-6d818bfd1d74</a:t>
            </a:r>
            <a:endParaRPr dirty="0"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36066895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E955F39-E350-4A8F-8C9A-360C04A0C27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zh-CN" dirty="0"/>
              <a:t>Semantic Segmentation: general pipeline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7BAA864-93A1-49BC-9A4E-955C37F595FF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1C93FE00-0B4C-AF40-8F57-0F2E12FDE392}" type="slidenum">
              <a:rPr kumimoji="1" lang="zh-CN" altLang="en-US" smtClean="0"/>
              <a:pPr/>
              <a:t>37</a:t>
            </a:fld>
            <a:endParaRPr kumimoji="1" lang="zh-CN" altLang="en-US" dirty="0"/>
          </a:p>
        </p:txBody>
      </p:sp>
      <p:sp>
        <p:nvSpPr>
          <p:cNvPr id="6" name="Google Shape;472;p53">
            <a:extLst>
              <a:ext uri="{FF2B5EF4-FFF2-40B4-BE49-F238E27FC236}">
                <a16:creationId xmlns:a16="http://schemas.microsoft.com/office/drawing/2014/main" id="{D79E8CF9-0588-C641-B180-A1BD54B329D4}"/>
              </a:ext>
            </a:extLst>
          </p:cNvPr>
          <p:cNvSpPr/>
          <p:nvPr/>
        </p:nvSpPr>
        <p:spPr>
          <a:xfrm rot="5400000">
            <a:off x="2687627" y="1391675"/>
            <a:ext cx="1521200" cy="2967200"/>
          </a:xfrm>
          <a:prstGeom prst="flowChartExtract">
            <a:avLst/>
          </a:prstGeom>
          <a:solidFill>
            <a:srgbClr val="D9EA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473;p53">
            <a:extLst>
              <a:ext uri="{FF2B5EF4-FFF2-40B4-BE49-F238E27FC236}">
                <a16:creationId xmlns:a16="http://schemas.microsoft.com/office/drawing/2014/main" id="{6AAD0CCB-50C9-1344-8804-55BE49B802D9}"/>
              </a:ext>
            </a:extLst>
          </p:cNvPr>
          <p:cNvSpPr/>
          <p:nvPr/>
        </p:nvSpPr>
        <p:spPr>
          <a:xfrm>
            <a:off x="1415250" y="2114625"/>
            <a:ext cx="548700" cy="15213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474;p53">
            <a:extLst>
              <a:ext uri="{FF2B5EF4-FFF2-40B4-BE49-F238E27FC236}">
                <a16:creationId xmlns:a16="http://schemas.microsoft.com/office/drawing/2014/main" id="{CB946CEC-2751-0F41-829F-2262F4B79F9C}"/>
              </a:ext>
            </a:extLst>
          </p:cNvPr>
          <p:cNvSpPr txBox="1"/>
          <p:nvPr/>
        </p:nvSpPr>
        <p:spPr>
          <a:xfrm>
            <a:off x="1339050" y="2693025"/>
            <a:ext cx="765000" cy="3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image</a:t>
            </a:r>
            <a:endParaRPr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" name="Google Shape;475;p53">
            <a:extLst>
              <a:ext uri="{FF2B5EF4-FFF2-40B4-BE49-F238E27FC236}">
                <a16:creationId xmlns:a16="http://schemas.microsoft.com/office/drawing/2014/main" id="{FE2F1054-7CE0-3F4C-B406-ACB13F2C8541}"/>
              </a:ext>
            </a:extLst>
          </p:cNvPr>
          <p:cNvSpPr txBox="1"/>
          <p:nvPr/>
        </p:nvSpPr>
        <p:spPr>
          <a:xfrm>
            <a:off x="2180250" y="2693025"/>
            <a:ext cx="1334700" cy="3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74E13"/>
                </a:solidFill>
                <a:latin typeface="Lato"/>
                <a:ea typeface="Lato"/>
                <a:cs typeface="Lato"/>
                <a:sym typeface="Lato"/>
              </a:rPr>
              <a:t>encoder</a:t>
            </a:r>
            <a:endParaRPr>
              <a:solidFill>
                <a:srgbClr val="274E1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" name="Google Shape;476;p53">
            <a:extLst>
              <a:ext uri="{FF2B5EF4-FFF2-40B4-BE49-F238E27FC236}">
                <a16:creationId xmlns:a16="http://schemas.microsoft.com/office/drawing/2014/main" id="{0AAD135E-526C-B542-948B-9CAEB4D856A3}"/>
              </a:ext>
            </a:extLst>
          </p:cNvPr>
          <p:cNvSpPr txBox="1"/>
          <p:nvPr/>
        </p:nvSpPr>
        <p:spPr>
          <a:xfrm>
            <a:off x="551550" y="3210300"/>
            <a:ext cx="14001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Lato"/>
                <a:ea typeface="Lato"/>
                <a:cs typeface="Lato"/>
                <a:sym typeface="Lato"/>
              </a:rPr>
              <a:t>Scale 1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" name="Google Shape;478;p53">
            <a:extLst>
              <a:ext uri="{FF2B5EF4-FFF2-40B4-BE49-F238E27FC236}">
                <a16:creationId xmlns:a16="http://schemas.microsoft.com/office/drawing/2014/main" id="{1150A0E0-0C70-1944-A2A5-F708CBE48EF6}"/>
              </a:ext>
            </a:extLst>
          </p:cNvPr>
          <p:cNvSpPr/>
          <p:nvPr/>
        </p:nvSpPr>
        <p:spPr>
          <a:xfrm>
            <a:off x="3179250" y="2518425"/>
            <a:ext cx="102000" cy="7137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479;p53">
            <a:extLst>
              <a:ext uri="{FF2B5EF4-FFF2-40B4-BE49-F238E27FC236}">
                <a16:creationId xmlns:a16="http://schemas.microsoft.com/office/drawing/2014/main" id="{6602648C-5BE5-F742-ACD6-C9BCFD85E48F}"/>
              </a:ext>
            </a:extLst>
          </p:cNvPr>
          <p:cNvSpPr txBox="1"/>
          <p:nvPr/>
        </p:nvSpPr>
        <p:spPr>
          <a:xfrm>
            <a:off x="3281250" y="2693025"/>
            <a:ext cx="1334700" cy="3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BF9000"/>
                </a:solidFill>
                <a:latin typeface="Lato"/>
                <a:ea typeface="Lato"/>
                <a:cs typeface="Lato"/>
                <a:sym typeface="Lato"/>
              </a:rPr>
              <a:t>dilation</a:t>
            </a:r>
            <a:endParaRPr b="1">
              <a:solidFill>
                <a:srgbClr val="BF9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27" name="Google Shape;491;p53">
            <a:extLst>
              <a:ext uri="{FF2B5EF4-FFF2-40B4-BE49-F238E27FC236}">
                <a16:creationId xmlns:a16="http://schemas.microsoft.com/office/drawing/2014/main" id="{0F88F685-E324-0940-84CB-2D3AD360112F}"/>
              </a:ext>
            </a:extLst>
          </p:cNvPr>
          <p:cNvGrpSpPr/>
          <p:nvPr/>
        </p:nvGrpSpPr>
        <p:grpSpPr>
          <a:xfrm>
            <a:off x="4931826" y="2114625"/>
            <a:ext cx="1769849" cy="1521300"/>
            <a:chOff x="4931826" y="2114625"/>
            <a:chExt cx="1769849" cy="1521300"/>
          </a:xfrm>
        </p:grpSpPr>
        <p:sp>
          <p:nvSpPr>
            <p:cNvPr id="28" name="Google Shape;492;p53">
              <a:extLst>
                <a:ext uri="{FF2B5EF4-FFF2-40B4-BE49-F238E27FC236}">
                  <a16:creationId xmlns:a16="http://schemas.microsoft.com/office/drawing/2014/main" id="{BC8CC77E-F9E4-B847-9559-CDBFC2B5EDE6}"/>
                </a:ext>
              </a:extLst>
            </p:cNvPr>
            <p:cNvSpPr/>
            <p:nvPr/>
          </p:nvSpPr>
          <p:spPr>
            <a:xfrm rot="-5400000" flipH="1">
              <a:off x="4769276" y="2277225"/>
              <a:ext cx="1521200" cy="1196100"/>
            </a:xfrm>
            <a:prstGeom prst="flowChartExtract">
              <a:avLst/>
            </a:prstGeom>
            <a:solidFill>
              <a:srgbClr val="C9DA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493;p53">
              <a:extLst>
                <a:ext uri="{FF2B5EF4-FFF2-40B4-BE49-F238E27FC236}">
                  <a16:creationId xmlns:a16="http://schemas.microsoft.com/office/drawing/2014/main" id="{3F62D9BB-F32B-E947-9EE1-CBA370AEAB35}"/>
                </a:ext>
              </a:extLst>
            </p:cNvPr>
            <p:cNvSpPr/>
            <p:nvPr/>
          </p:nvSpPr>
          <p:spPr>
            <a:xfrm>
              <a:off x="6115475" y="2114625"/>
              <a:ext cx="548700" cy="1521300"/>
            </a:xfrm>
            <a:prstGeom prst="rect">
              <a:avLst/>
            </a:prstGeom>
            <a:solidFill>
              <a:srgbClr val="D9D2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494;p53">
              <a:extLst>
                <a:ext uri="{FF2B5EF4-FFF2-40B4-BE49-F238E27FC236}">
                  <a16:creationId xmlns:a16="http://schemas.microsoft.com/office/drawing/2014/main" id="{B528E58E-6AC0-3E44-B791-C16D5053A7F8}"/>
                </a:ext>
              </a:extLst>
            </p:cNvPr>
            <p:cNvSpPr txBox="1"/>
            <p:nvPr/>
          </p:nvSpPr>
          <p:spPr>
            <a:xfrm>
              <a:off x="5302275" y="2693025"/>
              <a:ext cx="1334700" cy="36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0000FF"/>
                  </a:solidFill>
                  <a:latin typeface="Lato"/>
                  <a:ea typeface="Lato"/>
                  <a:cs typeface="Lato"/>
                  <a:sym typeface="Lato"/>
                </a:rPr>
                <a:t>decoder</a:t>
              </a:r>
              <a:endParaRPr>
                <a:solidFill>
                  <a:srgbClr val="0000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1" name="Google Shape;495;p53">
              <a:extLst>
                <a:ext uri="{FF2B5EF4-FFF2-40B4-BE49-F238E27FC236}">
                  <a16:creationId xmlns:a16="http://schemas.microsoft.com/office/drawing/2014/main" id="{5D04DBB0-205E-DC4A-8F1F-D77D6692CDBC}"/>
                </a:ext>
              </a:extLst>
            </p:cNvPr>
            <p:cNvSpPr txBox="1"/>
            <p:nvPr/>
          </p:nvSpPr>
          <p:spPr>
            <a:xfrm>
              <a:off x="6077975" y="2693025"/>
              <a:ext cx="623700" cy="36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1C75"/>
                  </a:solidFill>
                  <a:latin typeface="Lato"/>
                  <a:ea typeface="Lato"/>
                  <a:cs typeface="Lato"/>
                  <a:sym typeface="Lato"/>
                </a:rPr>
                <a:t>CRF</a:t>
              </a:r>
              <a:endParaRPr>
                <a:solidFill>
                  <a:srgbClr val="351C75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2701644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E955F39-E350-4A8F-8C9A-360C04A0C27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zh-CN" dirty="0"/>
              <a:t>Semantic Segmentation: general pipeline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7BAA864-93A1-49BC-9A4E-955C37F595FF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1C93FE00-0B4C-AF40-8F57-0F2E12FDE392}" type="slidenum">
              <a:rPr kumimoji="1" lang="zh-CN" altLang="en-US" smtClean="0"/>
              <a:pPr/>
              <a:t>38</a:t>
            </a:fld>
            <a:endParaRPr kumimoji="1" lang="zh-CN" altLang="en-US" dirty="0"/>
          </a:p>
        </p:txBody>
      </p:sp>
      <p:sp>
        <p:nvSpPr>
          <p:cNvPr id="6" name="Google Shape;472;p53">
            <a:extLst>
              <a:ext uri="{FF2B5EF4-FFF2-40B4-BE49-F238E27FC236}">
                <a16:creationId xmlns:a16="http://schemas.microsoft.com/office/drawing/2014/main" id="{D79E8CF9-0588-C641-B180-A1BD54B329D4}"/>
              </a:ext>
            </a:extLst>
          </p:cNvPr>
          <p:cNvSpPr/>
          <p:nvPr/>
        </p:nvSpPr>
        <p:spPr>
          <a:xfrm rot="5400000">
            <a:off x="2687627" y="1391675"/>
            <a:ext cx="1521200" cy="2967200"/>
          </a:xfrm>
          <a:prstGeom prst="flowChartExtract">
            <a:avLst/>
          </a:prstGeom>
          <a:solidFill>
            <a:srgbClr val="D9EA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473;p53">
            <a:extLst>
              <a:ext uri="{FF2B5EF4-FFF2-40B4-BE49-F238E27FC236}">
                <a16:creationId xmlns:a16="http://schemas.microsoft.com/office/drawing/2014/main" id="{6AAD0CCB-50C9-1344-8804-55BE49B802D9}"/>
              </a:ext>
            </a:extLst>
          </p:cNvPr>
          <p:cNvSpPr/>
          <p:nvPr/>
        </p:nvSpPr>
        <p:spPr>
          <a:xfrm>
            <a:off x="1415250" y="2114625"/>
            <a:ext cx="548700" cy="15213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474;p53">
            <a:extLst>
              <a:ext uri="{FF2B5EF4-FFF2-40B4-BE49-F238E27FC236}">
                <a16:creationId xmlns:a16="http://schemas.microsoft.com/office/drawing/2014/main" id="{CB946CEC-2751-0F41-829F-2262F4B79F9C}"/>
              </a:ext>
            </a:extLst>
          </p:cNvPr>
          <p:cNvSpPr txBox="1"/>
          <p:nvPr/>
        </p:nvSpPr>
        <p:spPr>
          <a:xfrm>
            <a:off x="1339050" y="2693025"/>
            <a:ext cx="765000" cy="3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image</a:t>
            </a:r>
            <a:endParaRPr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" name="Google Shape;475;p53">
            <a:extLst>
              <a:ext uri="{FF2B5EF4-FFF2-40B4-BE49-F238E27FC236}">
                <a16:creationId xmlns:a16="http://schemas.microsoft.com/office/drawing/2014/main" id="{FE2F1054-7CE0-3F4C-B406-ACB13F2C8541}"/>
              </a:ext>
            </a:extLst>
          </p:cNvPr>
          <p:cNvSpPr txBox="1"/>
          <p:nvPr/>
        </p:nvSpPr>
        <p:spPr>
          <a:xfrm>
            <a:off x="2180250" y="2693025"/>
            <a:ext cx="1334700" cy="3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74E13"/>
                </a:solidFill>
                <a:latin typeface="Lato"/>
                <a:ea typeface="Lato"/>
                <a:cs typeface="Lato"/>
                <a:sym typeface="Lato"/>
              </a:rPr>
              <a:t>encoder</a:t>
            </a:r>
            <a:endParaRPr>
              <a:solidFill>
                <a:srgbClr val="274E1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" name="Google Shape;476;p53">
            <a:extLst>
              <a:ext uri="{FF2B5EF4-FFF2-40B4-BE49-F238E27FC236}">
                <a16:creationId xmlns:a16="http://schemas.microsoft.com/office/drawing/2014/main" id="{0AAD135E-526C-B542-948B-9CAEB4D856A3}"/>
              </a:ext>
            </a:extLst>
          </p:cNvPr>
          <p:cNvSpPr txBox="1"/>
          <p:nvPr/>
        </p:nvSpPr>
        <p:spPr>
          <a:xfrm>
            <a:off x="551550" y="3210300"/>
            <a:ext cx="14001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Lato"/>
                <a:ea typeface="Lato"/>
                <a:cs typeface="Lato"/>
                <a:sym typeface="Lato"/>
              </a:rPr>
              <a:t>Scale 1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" name="Google Shape;478;p53">
            <a:extLst>
              <a:ext uri="{FF2B5EF4-FFF2-40B4-BE49-F238E27FC236}">
                <a16:creationId xmlns:a16="http://schemas.microsoft.com/office/drawing/2014/main" id="{1150A0E0-0C70-1944-A2A5-F708CBE48EF6}"/>
              </a:ext>
            </a:extLst>
          </p:cNvPr>
          <p:cNvSpPr/>
          <p:nvPr/>
        </p:nvSpPr>
        <p:spPr>
          <a:xfrm>
            <a:off x="3179250" y="2518425"/>
            <a:ext cx="102000" cy="7137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479;p53">
            <a:extLst>
              <a:ext uri="{FF2B5EF4-FFF2-40B4-BE49-F238E27FC236}">
                <a16:creationId xmlns:a16="http://schemas.microsoft.com/office/drawing/2014/main" id="{6602648C-5BE5-F742-ACD6-C9BCFD85E48F}"/>
              </a:ext>
            </a:extLst>
          </p:cNvPr>
          <p:cNvSpPr txBox="1"/>
          <p:nvPr/>
        </p:nvSpPr>
        <p:spPr>
          <a:xfrm>
            <a:off x="3281250" y="2693025"/>
            <a:ext cx="1334700" cy="3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BF9000"/>
                </a:solidFill>
                <a:latin typeface="Lato"/>
                <a:ea typeface="Lato"/>
                <a:cs typeface="Lato"/>
                <a:sym typeface="Lato"/>
              </a:rPr>
              <a:t>dilation</a:t>
            </a:r>
            <a:endParaRPr b="1">
              <a:solidFill>
                <a:srgbClr val="BF9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6" name="Google Shape;480;p53">
            <a:extLst>
              <a:ext uri="{FF2B5EF4-FFF2-40B4-BE49-F238E27FC236}">
                <a16:creationId xmlns:a16="http://schemas.microsoft.com/office/drawing/2014/main" id="{BE6A538F-D703-3149-B251-558C6F317CE7}"/>
              </a:ext>
            </a:extLst>
          </p:cNvPr>
          <p:cNvCxnSpPr/>
          <p:nvPr/>
        </p:nvCxnSpPr>
        <p:spPr>
          <a:xfrm>
            <a:off x="2458475" y="3303925"/>
            <a:ext cx="7200" cy="454200"/>
          </a:xfrm>
          <a:prstGeom prst="straightConnector1">
            <a:avLst/>
          </a:prstGeom>
          <a:noFill/>
          <a:ln w="19050" cap="flat" cmpd="sng">
            <a:solidFill>
              <a:srgbClr val="274E13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2" name="Google Shape;486;p53">
            <a:extLst>
              <a:ext uri="{FF2B5EF4-FFF2-40B4-BE49-F238E27FC236}">
                <a16:creationId xmlns:a16="http://schemas.microsoft.com/office/drawing/2014/main" id="{6392532D-5DE9-F847-B6C3-20E5649E2FD0}"/>
              </a:ext>
            </a:extLst>
          </p:cNvPr>
          <p:cNvSpPr txBox="1"/>
          <p:nvPr/>
        </p:nvSpPr>
        <p:spPr>
          <a:xfrm>
            <a:off x="2465688" y="3498663"/>
            <a:ext cx="2116800" cy="3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74E13"/>
                </a:solidFill>
                <a:latin typeface="Lato"/>
                <a:ea typeface="Lato"/>
                <a:cs typeface="Lato"/>
                <a:sym typeface="Lato"/>
              </a:rPr>
              <a:t>Low-level local context</a:t>
            </a:r>
            <a:endParaRPr>
              <a:solidFill>
                <a:srgbClr val="274E13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3" name="Google Shape;487;p53">
            <a:extLst>
              <a:ext uri="{FF2B5EF4-FFF2-40B4-BE49-F238E27FC236}">
                <a16:creationId xmlns:a16="http://schemas.microsoft.com/office/drawing/2014/main" id="{ACE1F44E-408C-F945-8D49-5816D3EECBDD}"/>
              </a:ext>
            </a:extLst>
          </p:cNvPr>
          <p:cNvCxnSpPr/>
          <p:nvPr/>
        </p:nvCxnSpPr>
        <p:spPr>
          <a:xfrm>
            <a:off x="3771350" y="3029950"/>
            <a:ext cx="7200" cy="454200"/>
          </a:xfrm>
          <a:prstGeom prst="straightConnector1">
            <a:avLst/>
          </a:prstGeom>
          <a:noFill/>
          <a:ln w="19050" cap="flat" cmpd="sng">
            <a:solidFill>
              <a:srgbClr val="274E13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4" name="Google Shape;488;p53">
            <a:extLst>
              <a:ext uri="{FF2B5EF4-FFF2-40B4-BE49-F238E27FC236}">
                <a16:creationId xmlns:a16="http://schemas.microsoft.com/office/drawing/2014/main" id="{AA526908-1BD6-C449-BE95-D00D2EC4D5D5}"/>
              </a:ext>
            </a:extLst>
          </p:cNvPr>
          <p:cNvCxnSpPr>
            <a:endCxn id="22" idx="0"/>
          </p:cNvCxnSpPr>
          <p:nvPr/>
        </p:nvCxnSpPr>
        <p:spPr>
          <a:xfrm rot="10800000" flipH="1">
            <a:off x="2458488" y="3498663"/>
            <a:ext cx="1065600" cy="14400"/>
          </a:xfrm>
          <a:prstGeom prst="straightConnector1">
            <a:avLst/>
          </a:prstGeom>
          <a:noFill/>
          <a:ln w="19050" cap="flat" cmpd="sng">
            <a:solidFill>
              <a:srgbClr val="274E13"/>
            </a:solidFill>
            <a:prstDash val="dash"/>
            <a:round/>
            <a:headEnd type="none" w="med" len="med"/>
            <a:tailEnd type="triangle" w="med" len="med"/>
          </a:ln>
        </p:spPr>
      </p:cxnSp>
      <p:sp>
        <p:nvSpPr>
          <p:cNvPr id="25" name="Google Shape;489;p53">
            <a:extLst>
              <a:ext uri="{FF2B5EF4-FFF2-40B4-BE49-F238E27FC236}">
                <a16:creationId xmlns:a16="http://schemas.microsoft.com/office/drawing/2014/main" id="{B9838709-331C-D642-9147-BD571C8B6384}"/>
              </a:ext>
            </a:extLst>
          </p:cNvPr>
          <p:cNvSpPr txBox="1"/>
          <p:nvPr/>
        </p:nvSpPr>
        <p:spPr>
          <a:xfrm>
            <a:off x="2458463" y="3170538"/>
            <a:ext cx="2116800" cy="3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274E13"/>
                </a:solidFill>
                <a:latin typeface="Lato"/>
                <a:ea typeface="Lato"/>
                <a:cs typeface="Lato"/>
                <a:sym typeface="Lato"/>
              </a:rPr>
              <a:t>Skip connection</a:t>
            </a:r>
            <a:endParaRPr sz="1000" b="1">
              <a:solidFill>
                <a:srgbClr val="274E13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27" name="Google Shape;491;p53">
            <a:extLst>
              <a:ext uri="{FF2B5EF4-FFF2-40B4-BE49-F238E27FC236}">
                <a16:creationId xmlns:a16="http://schemas.microsoft.com/office/drawing/2014/main" id="{0F88F685-E324-0940-84CB-2D3AD360112F}"/>
              </a:ext>
            </a:extLst>
          </p:cNvPr>
          <p:cNvGrpSpPr/>
          <p:nvPr/>
        </p:nvGrpSpPr>
        <p:grpSpPr>
          <a:xfrm>
            <a:off x="4931826" y="2114625"/>
            <a:ext cx="1769849" cy="1521300"/>
            <a:chOff x="4931826" y="2114625"/>
            <a:chExt cx="1769849" cy="1521300"/>
          </a:xfrm>
        </p:grpSpPr>
        <p:sp>
          <p:nvSpPr>
            <p:cNvPr id="28" name="Google Shape;492;p53">
              <a:extLst>
                <a:ext uri="{FF2B5EF4-FFF2-40B4-BE49-F238E27FC236}">
                  <a16:creationId xmlns:a16="http://schemas.microsoft.com/office/drawing/2014/main" id="{BC8CC77E-F9E4-B847-9559-CDBFC2B5EDE6}"/>
                </a:ext>
              </a:extLst>
            </p:cNvPr>
            <p:cNvSpPr/>
            <p:nvPr/>
          </p:nvSpPr>
          <p:spPr>
            <a:xfrm rot="-5400000" flipH="1">
              <a:off x="4769276" y="2277225"/>
              <a:ext cx="1521200" cy="1196100"/>
            </a:xfrm>
            <a:prstGeom prst="flowChartExtract">
              <a:avLst/>
            </a:prstGeom>
            <a:solidFill>
              <a:srgbClr val="C9DA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493;p53">
              <a:extLst>
                <a:ext uri="{FF2B5EF4-FFF2-40B4-BE49-F238E27FC236}">
                  <a16:creationId xmlns:a16="http://schemas.microsoft.com/office/drawing/2014/main" id="{3F62D9BB-F32B-E947-9EE1-CBA370AEAB35}"/>
                </a:ext>
              </a:extLst>
            </p:cNvPr>
            <p:cNvSpPr/>
            <p:nvPr/>
          </p:nvSpPr>
          <p:spPr>
            <a:xfrm>
              <a:off x="6115475" y="2114625"/>
              <a:ext cx="548700" cy="1521300"/>
            </a:xfrm>
            <a:prstGeom prst="rect">
              <a:avLst/>
            </a:prstGeom>
            <a:solidFill>
              <a:srgbClr val="D9D2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494;p53">
              <a:extLst>
                <a:ext uri="{FF2B5EF4-FFF2-40B4-BE49-F238E27FC236}">
                  <a16:creationId xmlns:a16="http://schemas.microsoft.com/office/drawing/2014/main" id="{B528E58E-6AC0-3E44-B791-C16D5053A7F8}"/>
                </a:ext>
              </a:extLst>
            </p:cNvPr>
            <p:cNvSpPr txBox="1"/>
            <p:nvPr/>
          </p:nvSpPr>
          <p:spPr>
            <a:xfrm>
              <a:off x="5302275" y="2693025"/>
              <a:ext cx="1334700" cy="36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0000FF"/>
                  </a:solidFill>
                  <a:latin typeface="Lato"/>
                  <a:ea typeface="Lato"/>
                  <a:cs typeface="Lato"/>
                  <a:sym typeface="Lato"/>
                </a:rPr>
                <a:t>decoder</a:t>
              </a:r>
              <a:endParaRPr>
                <a:solidFill>
                  <a:srgbClr val="0000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1" name="Google Shape;495;p53">
              <a:extLst>
                <a:ext uri="{FF2B5EF4-FFF2-40B4-BE49-F238E27FC236}">
                  <a16:creationId xmlns:a16="http://schemas.microsoft.com/office/drawing/2014/main" id="{5D04DBB0-205E-DC4A-8F1F-D77D6692CDBC}"/>
                </a:ext>
              </a:extLst>
            </p:cNvPr>
            <p:cNvSpPr txBox="1"/>
            <p:nvPr/>
          </p:nvSpPr>
          <p:spPr>
            <a:xfrm>
              <a:off x="6077975" y="2693025"/>
              <a:ext cx="623700" cy="36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1C75"/>
                  </a:solidFill>
                  <a:latin typeface="Lato"/>
                  <a:ea typeface="Lato"/>
                  <a:cs typeface="Lato"/>
                  <a:sym typeface="Lato"/>
                </a:rPr>
                <a:t>CRF</a:t>
              </a:r>
              <a:endParaRPr>
                <a:solidFill>
                  <a:srgbClr val="351C75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37" name="Google Shape;501;p53">
            <a:extLst>
              <a:ext uri="{FF2B5EF4-FFF2-40B4-BE49-F238E27FC236}">
                <a16:creationId xmlns:a16="http://schemas.microsoft.com/office/drawing/2014/main" id="{496914A6-9B88-2D4E-AB1D-862253EDABF2}"/>
              </a:ext>
            </a:extLst>
          </p:cNvPr>
          <p:cNvSpPr txBox="1"/>
          <p:nvPr/>
        </p:nvSpPr>
        <p:spPr>
          <a:xfrm>
            <a:off x="3790725" y="2998600"/>
            <a:ext cx="2116800" cy="3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74E13"/>
                </a:solidFill>
                <a:latin typeface="Lato"/>
                <a:ea typeface="Lato"/>
                <a:cs typeface="Lato"/>
                <a:sym typeface="Lato"/>
              </a:rPr>
              <a:t>High-level global context</a:t>
            </a:r>
            <a:endParaRPr>
              <a:solidFill>
                <a:srgbClr val="274E13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153983650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E955F39-E350-4A8F-8C9A-360C04A0C27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zh-CN" dirty="0"/>
              <a:t>Semantic Segmentation: general pipeline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7BAA864-93A1-49BC-9A4E-955C37F595FF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1C93FE00-0B4C-AF40-8F57-0F2E12FDE392}" type="slidenum">
              <a:rPr kumimoji="1" lang="zh-CN" altLang="en-US" smtClean="0"/>
              <a:pPr/>
              <a:t>39</a:t>
            </a:fld>
            <a:endParaRPr kumimoji="1" lang="zh-CN" altLang="en-US" dirty="0"/>
          </a:p>
        </p:txBody>
      </p:sp>
      <p:sp>
        <p:nvSpPr>
          <p:cNvPr id="6" name="Google Shape;472;p53">
            <a:extLst>
              <a:ext uri="{FF2B5EF4-FFF2-40B4-BE49-F238E27FC236}">
                <a16:creationId xmlns:a16="http://schemas.microsoft.com/office/drawing/2014/main" id="{D79E8CF9-0588-C641-B180-A1BD54B329D4}"/>
              </a:ext>
            </a:extLst>
          </p:cNvPr>
          <p:cNvSpPr/>
          <p:nvPr/>
        </p:nvSpPr>
        <p:spPr>
          <a:xfrm rot="5400000">
            <a:off x="2687627" y="1391675"/>
            <a:ext cx="1521200" cy="2967200"/>
          </a:xfrm>
          <a:prstGeom prst="flowChartExtract">
            <a:avLst/>
          </a:prstGeom>
          <a:solidFill>
            <a:srgbClr val="D9EA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473;p53">
            <a:extLst>
              <a:ext uri="{FF2B5EF4-FFF2-40B4-BE49-F238E27FC236}">
                <a16:creationId xmlns:a16="http://schemas.microsoft.com/office/drawing/2014/main" id="{6AAD0CCB-50C9-1344-8804-55BE49B802D9}"/>
              </a:ext>
            </a:extLst>
          </p:cNvPr>
          <p:cNvSpPr/>
          <p:nvPr/>
        </p:nvSpPr>
        <p:spPr>
          <a:xfrm>
            <a:off x="1415250" y="2114625"/>
            <a:ext cx="548700" cy="15213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474;p53">
            <a:extLst>
              <a:ext uri="{FF2B5EF4-FFF2-40B4-BE49-F238E27FC236}">
                <a16:creationId xmlns:a16="http://schemas.microsoft.com/office/drawing/2014/main" id="{CB946CEC-2751-0F41-829F-2262F4B79F9C}"/>
              </a:ext>
            </a:extLst>
          </p:cNvPr>
          <p:cNvSpPr txBox="1"/>
          <p:nvPr/>
        </p:nvSpPr>
        <p:spPr>
          <a:xfrm>
            <a:off x="1339050" y="2693025"/>
            <a:ext cx="765000" cy="3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image</a:t>
            </a:r>
            <a:endParaRPr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" name="Google Shape;475;p53">
            <a:extLst>
              <a:ext uri="{FF2B5EF4-FFF2-40B4-BE49-F238E27FC236}">
                <a16:creationId xmlns:a16="http://schemas.microsoft.com/office/drawing/2014/main" id="{FE2F1054-7CE0-3F4C-B406-ACB13F2C8541}"/>
              </a:ext>
            </a:extLst>
          </p:cNvPr>
          <p:cNvSpPr txBox="1"/>
          <p:nvPr/>
        </p:nvSpPr>
        <p:spPr>
          <a:xfrm>
            <a:off x="2180250" y="2693025"/>
            <a:ext cx="1334700" cy="3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74E13"/>
                </a:solidFill>
                <a:latin typeface="Lato"/>
                <a:ea typeface="Lato"/>
                <a:cs typeface="Lato"/>
                <a:sym typeface="Lato"/>
              </a:rPr>
              <a:t>encoder</a:t>
            </a:r>
            <a:endParaRPr>
              <a:solidFill>
                <a:srgbClr val="274E1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" name="Google Shape;476;p53">
            <a:extLst>
              <a:ext uri="{FF2B5EF4-FFF2-40B4-BE49-F238E27FC236}">
                <a16:creationId xmlns:a16="http://schemas.microsoft.com/office/drawing/2014/main" id="{0AAD135E-526C-B542-948B-9CAEB4D856A3}"/>
              </a:ext>
            </a:extLst>
          </p:cNvPr>
          <p:cNvSpPr txBox="1"/>
          <p:nvPr/>
        </p:nvSpPr>
        <p:spPr>
          <a:xfrm>
            <a:off x="551550" y="3210300"/>
            <a:ext cx="14001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Lato"/>
                <a:ea typeface="Lato"/>
                <a:cs typeface="Lato"/>
                <a:sym typeface="Lato"/>
              </a:rPr>
              <a:t>Scale 1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" name="Google Shape;477;p53">
            <a:extLst>
              <a:ext uri="{FF2B5EF4-FFF2-40B4-BE49-F238E27FC236}">
                <a16:creationId xmlns:a16="http://schemas.microsoft.com/office/drawing/2014/main" id="{EF65AE8B-D13D-6B4C-93EC-20D93EFB0D77}"/>
              </a:ext>
            </a:extLst>
          </p:cNvPr>
          <p:cNvSpPr txBox="1"/>
          <p:nvPr/>
        </p:nvSpPr>
        <p:spPr>
          <a:xfrm>
            <a:off x="551550" y="5290600"/>
            <a:ext cx="14001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Lato"/>
                <a:ea typeface="Lato"/>
                <a:cs typeface="Lato"/>
                <a:sym typeface="Lato"/>
              </a:rPr>
              <a:t>Scale 2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" name="Google Shape;478;p53">
            <a:extLst>
              <a:ext uri="{FF2B5EF4-FFF2-40B4-BE49-F238E27FC236}">
                <a16:creationId xmlns:a16="http://schemas.microsoft.com/office/drawing/2014/main" id="{1150A0E0-0C70-1944-A2A5-F708CBE48EF6}"/>
              </a:ext>
            </a:extLst>
          </p:cNvPr>
          <p:cNvSpPr/>
          <p:nvPr/>
        </p:nvSpPr>
        <p:spPr>
          <a:xfrm>
            <a:off x="3179250" y="2518425"/>
            <a:ext cx="102000" cy="7137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479;p53">
            <a:extLst>
              <a:ext uri="{FF2B5EF4-FFF2-40B4-BE49-F238E27FC236}">
                <a16:creationId xmlns:a16="http://schemas.microsoft.com/office/drawing/2014/main" id="{6602648C-5BE5-F742-ACD6-C9BCFD85E48F}"/>
              </a:ext>
            </a:extLst>
          </p:cNvPr>
          <p:cNvSpPr txBox="1"/>
          <p:nvPr/>
        </p:nvSpPr>
        <p:spPr>
          <a:xfrm>
            <a:off x="3281250" y="2693025"/>
            <a:ext cx="1334700" cy="3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BF9000"/>
                </a:solidFill>
                <a:latin typeface="Lato"/>
                <a:ea typeface="Lato"/>
                <a:cs typeface="Lato"/>
                <a:sym typeface="Lato"/>
              </a:rPr>
              <a:t>dilation</a:t>
            </a:r>
            <a:endParaRPr b="1">
              <a:solidFill>
                <a:srgbClr val="BF9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6" name="Google Shape;480;p53">
            <a:extLst>
              <a:ext uri="{FF2B5EF4-FFF2-40B4-BE49-F238E27FC236}">
                <a16:creationId xmlns:a16="http://schemas.microsoft.com/office/drawing/2014/main" id="{BE6A538F-D703-3149-B251-558C6F317CE7}"/>
              </a:ext>
            </a:extLst>
          </p:cNvPr>
          <p:cNvCxnSpPr/>
          <p:nvPr/>
        </p:nvCxnSpPr>
        <p:spPr>
          <a:xfrm>
            <a:off x="2458475" y="3303925"/>
            <a:ext cx="7200" cy="454200"/>
          </a:xfrm>
          <a:prstGeom prst="straightConnector1">
            <a:avLst/>
          </a:prstGeom>
          <a:noFill/>
          <a:ln w="19050" cap="flat" cmpd="sng">
            <a:solidFill>
              <a:srgbClr val="274E13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17" name="Google Shape;481;p53">
            <a:extLst>
              <a:ext uri="{FF2B5EF4-FFF2-40B4-BE49-F238E27FC236}">
                <a16:creationId xmlns:a16="http://schemas.microsoft.com/office/drawing/2014/main" id="{5E9A4FB1-36EA-9740-9F08-D7C711196A4E}"/>
              </a:ext>
            </a:extLst>
          </p:cNvPr>
          <p:cNvGrpSpPr/>
          <p:nvPr/>
        </p:nvGrpSpPr>
        <p:grpSpPr>
          <a:xfrm>
            <a:off x="1339050" y="4151125"/>
            <a:ext cx="3592777" cy="1521300"/>
            <a:chOff x="729450" y="4269250"/>
            <a:chExt cx="3592777" cy="1521300"/>
          </a:xfrm>
        </p:grpSpPr>
        <p:sp>
          <p:nvSpPr>
            <p:cNvPr id="18" name="Google Shape;482;p53">
              <a:extLst>
                <a:ext uri="{FF2B5EF4-FFF2-40B4-BE49-F238E27FC236}">
                  <a16:creationId xmlns:a16="http://schemas.microsoft.com/office/drawing/2014/main" id="{FB02FB73-0902-E14C-9021-FF848FD152B7}"/>
                </a:ext>
              </a:extLst>
            </p:cNvPr>
            <p:cNvSpPr/>
            <p:nvPr/>
          </p:nvSpPr>
          <p:spPr>
            <a:xfrm rot="5400000">
              <a:off x="2078027" y="3546300"/>
              <a:ext cx="1521200" cy="2967200"/>
            </a:xfrm>
            <a:prstGeom prst="flowChartExtract">
              <a:avLst/>
            </a:prstGeom>
            <a:solidFill>
              <a:srgbClr val="D9EA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483;p53">
              <a:extLst>
                <a:ext uri="{FF2B5EF4-FFF2-40B4-BE49-F238E27FC236}">
                  <a16:creationId xmlns:a16="http://schemas.microsoft.com/office/drawing/2014/main" id="{3ECCBE89-7E52-E741-8BF5-51C092491BCA}"/>
                </a:ext>
              </a:extLst>
            </p:cNvPr>
            <p:cNvSpPr/>
            <p:nvPr/>
          </p:nvSpPr>
          <p:spPr>
            <a:xfrm>
              <a:off x="805650" y="4269250"/>
              <a:ext cx="548700" cy="1521300"/>
            </a:xfrm>
            <a:prstGeom prst="rect">
              <a:avLst/>
            </a:prstGeom>
            <a:solidFill>
              <a:srgbClr val="F4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484;p53">
              <a:extLst>
                <a:ext uri="{FF2B5EF4-FFF2-40B4-BE49-F238E27FC236}">
                  <a16:creationId xmlns:a16="http://schemas.microsoft.com/office/drawing/2014/main" id="{3A48349B-0785-1942-B95F-EEEFDD7F3553}"/>
                </a:ext>
              </a:extLst>
            </p:cNvPr>
            <p:cNvSpPr txBox="1"/>
            <p:nvPr/>
          </p:nvSpPr>
          <p:spPr>
            <a:xfrm>
              <a:off x="729450" y="4847650"/>
              <a:ext cx="765000" cy="36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0000"/>
                  </a:solidFill>
                  <a:latin typeface="Lato"/>
                  <a:ea typeface="Lato"/>
                  <a:cs typeface="Lato"/>
                  <a:sym typeface="Lato"/>
                </a:rPr>
                <a:t>image</a:t>
              </a:r>
              <a:endParaRPr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1" name="Google Shape;485;p53">
              <a:extLst>
                <a:ext uri="{FF2B5EF4-FFF2-40B4-BE49-F238E27FC236}">
                  <a16:creationId xmlns:a16="http://schemas.microsoft.com/office/drawing/2014/main" id="{F08CC649-3DF4-EF4E-927D-B9B62E7C2827}"/>
                </a:ext>
              </a:extLst>
            </p:cNvPr>
            <p:cNvSpPr txBox="1"/>
            <p:nvPr/>
          </p:nvSpPr>
          <p:spPr>
            <a:xfrm>
              <a:off x="1570650" y="4847650"/>
              <a:ext cx="1334700" cy="36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274E13"/>
                  </a:solidFill>
                  <a:latin typeface="Lato"/>
                  <a:ea typeface="Lato"/>
                  <a:cs typeface="Lato"/>
                  <a:sym typeface="Lato"/>
                </a:rPr>
                <a:t>encoder</a:t>
              </a:r>
              <a:endParaRPr>
                <a:solidFill>
                  <a:srgbClr val="274E13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22" name="Google Shape;486;p53">
            <a:extLst>
              <a:ext uri="{FF2B5EF4-FFF2-40B4-BE49-F238E27FC236}">
                <a16:creationId xmlns:a16="http://schemas.microsoft.com/office/drawing/2014/main" id="{6392532D-5DE9-F847-B6C3-20E5649E2FD0}"/>
              </a:ext>
            </a:extLst>
          </p:cNvPr>
          <p:cNvSpPr txBox="1"/>
          <p:nvPr/>
        </p:nvSpPr>
        <p:spPr>
          <a:xfrm>
            <a:off x="2465688" y="3498663"/>
            <a:ext cx="2116800" cy="3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74E13"/>
                </a:solidFill>
                <a:latin typeface="Lato"/>
                <a:ea typeface="Lato"/>
                <a:cs typeface="Lato"/>
                <a:sym typeface="Lato"/>
              </a:rPr>
              <a:t>Low-level local context</a:t>
            </a:r>
            <a:endParaRPr>
              <a:solidFill>
                <a:srgbClr val="274E13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3" name="Google Shape;487;p53">
            <a:extLst>
              <a:ext uri="{FF2B5EF4-FFF2-40B4-BE49-F238E27FC236}">
                <a16:creationId xmlns:a16="http://schemas.microsoft.com/office/drawing/2014/main" id="{ACE1F44E-408C-F945-8D49-5816D3EECBDD}"/>
              </a:ext>
            </a:extLst>
          </p:cNvPr>
          <p:cNvCxnSpPr/>
          <p:nvPr/>
        </p:nvCxnSpPr>
        <p:spPr>
          <a:xfrm>
            <a:off x="3771350" y="3029950"/>
            <a:ext cx="7200" cy="454200"/>
          </a:xfrm>
          <a:prstGeom prst="straightConnector1">
            <a:avLst/>
          </a:prstGeom>
          <a:noFill/>
          <a:ln w="19050" cap="flat" cmpd="sng">
            <a:solidFill>
              <a:srgbClr val="274E13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4" name="Google Shape;488;p53">
            <a:extLst>
              <a:ext uri="{FF2B5EF4-FFF2-40B4-BE49-F238E27FC236}">
                <a16:creationId xmlns:a16="http://schemas.microsoft.com/office/drawing/2014/main" id="{AA526908-1BD6-C449-BE95-D00D2EC4D5D5}"/>
              </a:ext>
            </a:extLst>
          </p:cNvPr>
          <p:cNvCxnSpPr>
            <a:endCxn id="22" idx="0"/>
          </p:cNvCxnSpPr>
          <p:nvPr/>
        </p:nvCxnSpPr>
        <p:spPr>
          <a:xfrm rot="10800000" flipH="1">
            <a:off x="2458488" y="3498663"/>
            <a:ext cx="1065600" cy="14400"/>
          </a:xfrm>
          <a:prstGeom prst="straightConnector1">
            <a:avLst/>
          </a:prstGeom>
          <a:noFill/>
          <a:ln w="19050" cap="flat" cmpd="sng">
            <a:solidFill>
              <a:srgbClr val="274E13"/>
            </a:solidFill>
            <a:prstDash val="dash"/>
            <a:round/>
            <a:headEnd type="none" w="med" len="med"/>
            <a:tailEnd type="triangle" w="med" len="med"/>
          </a:ln>
        </p:spPr>
      </p:cxnSp>
      <p:sp>
        <p:nvSpPr>
          <p:cNvPr id="25" name="Google Shape;489;p53">
            <a:extLst>
              <a:ext uri="{FF2B5EF4-FFF2-40B4-BE49-F238E27FC236}">
                <a16:creationId xmlns:a16="http://schemas.microsoft.com/office/drawing/2014/main" id="{B9838709-331C-D642-9147-BD571C8B6384}"/>
              </a:ext>
            </a:extLst>
          </p:cNvPr>
          <p:cNvSpPr txBox="1"/>
          <p:nvPr/>
        </p:nvSpPr>
        <p:spPr>
          <a:xfrm>
            <a:off x="2458463" y="3170538"/>
            <a:ext cx="2116800" cy="3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274E13"/>
                </a:solidFill>
                <a:latin typeface="Lato"/>
                <a:ea typeface="Lato"/>
                <a:cs typeface="Lato"/>
                <a:sym typeface="Lato"/>
              </a:rPr>
              <a:t>Skip connection</a:t>
            </a:r>
            <a:endParaRPr sz="1000" b="1">
              <a:solidFill>
                <a:srgbClr val="274E1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" name="Google Shape;490;p53">
            <a:extLst>
              <a:ext uri="{FF2B5EF4-FFF2-40B4-BE49-F238E27FC236}">
                <a16:creationId xmlns:a16="http://schemas.microsoft.com/office/drawing/2014/main" id="{496E21CD-7993-3E4C-94D1-01C69D9946BD}"/>
              </a:ext>
            </a:extLst>
          </p:cNvPr>
          <p:cNvSpPr txBox="1"/>
          <p:nvPr/>
        </p:nvSpPr>
        <p:spPr>
          <a:xfrm>
            <a:off x="551550" y="5957625"/>
            <a:ext cx="14001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Lato"/>
                <a:ea typeface="Lato"/>
                <a:cs typeface="Lato"/>
                <a:sym typeface="Lato"/>
              </a:rPr>
              <a:t>Scale n ...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27" name="Google Shape;491;p53">
            <a:extLst>
              <a:ext uri="{FF2B5EF4-FFF2-40B4-BE49-F238E27FC236}">
                <a16:creationId xmlns:a16="http://schemas.microsoft.com/office/drawing/2014/main" id="{0F88F685-E324-0940-84CB-2D3AD360112F}"/>
              </a:ext>
            </a:extLst>
          </p:cNvPr>
          <p:cNvGrpSpPr/>
          <p:nvPr/>
        </p:nvGrpSpPr>
        <p:grpSpPr>
          <a:xfrm>
            <a:off x="4931826" y="2114625"/>
            <a:ext cx="1769849" cy="1521300"/>
            <a:chOff x="4931826" y="2114625"/>
            <a:chExt cx="1769849" cy="1521300"/>
          </a:xfrm>
        </p:grpSpPr>
        <p:sp>
          <p:nvSpPr>
            <p:cNvPr id="28" name="Google Shape;492;p53">
              <a:extLst>
                <a:ext uri="{FF2B5EF4-FFF2-40B4-BE49-F238E27FC236}">
                  <a16:creationId xmlns:a16="http://schemas.microsoft.com/office/drawing/2014/main" id="{BC8CC77E-F9E4-B847-9559-CDBFC2B5EDE6}"/>
                </a:ext>
              </a:extLst>
            </p:cNvPr>
            <p:cNvSpPr/>
            <p:nvPr/>
          </p:nvSpPr>
          <p:spPr>
            <a:xfrm rot="-5400000" flipH="1">
              <a:off x="4769276" y="2277225"/>
              <a:ext cx="1521200" cy="1196100"/>
            </a:xfrm>
            <a:prstGeom prst="flowChartExtract">
              <a:avLst/>
            </a:prstGeom>
            <a:solidFill>
              <a:srgbClr val="C9DA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493;p53">
              <a:extLst>
                <a:ext uri="{FF2B5EF4-FFF2-40B4-BE49-F238E27FC236}">
                  <a16:creationId xmlns:a16="http://schemas.microsoft.com/office/drawing/2014/main" id="{3F62D9BB-F32B-E947-9EE1-CBA370AEAB35}"/>
                </a:ext>
              </a:extLst>
            </p:cNvPr>
            <p:cNvSpPr/>
            <p:nvPr/>
          </p:nvSpPr>
          <p:spPr>
            <a:xfrm>
              <a:off x="6115475" y="2114625"/>
              <a:ext cx="548700" cy="1521300"/>
            </a:xfrm>
            <a:prstGeom prst="rect">
              <a:avLst/>
            </a:prstGeom>
            <a:solidFill>
              <a:srgbClr val="D9D2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494;p53">
              <a:extLst>
                <a:ext uri="{FF2B5EF4-FFF2-40B4-BE49-F238E27FC236}">
                  <a16:creationId xmlns:a16="http://schemas.microsoft.com/office/drawing/2014/main" id="{B528E58E-6AC0-3E44-B791-C16D5053A7F8}"/>
                </a:ext>
              </a:extLst>
            </p:cNvPr>
            <p:cNvSpPr txBox="1"/>
            <p:nvPr/>
          </p:nvSpPr>
          <p:spPr>
            <a:xfrm>
              <a:off x="5302275" y="2693025"/>
              <a:ext cx="1334700" cy="36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0000FF"/>
                  </a:solidFill>
                  <a:latin typeface="Lato"/>
                  <a:ea typeface="Lato"/>
                  <a:cs typeface="Lato"/>
                  <a:sym typeface="Lato"/>
                </a:rPr>
                <a:t>decoder</a:t>
              </a:r>
              <a:endParaRPr>
                <a:solidFill>
                  <a:srgbClr val="0000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1" name="Google Shape;495;p53">
              <a:extLst>
                <a:ext uri="{FF2B5EF4-FFF2-40B4-BE49-F238E27FC236}">
                  <a16:creationId xmlns:a16="http://schemas.microsoft.com/office/drawing/2014/main" id="{5D04DBB0-205E-DC4A-8F1F-D77D6692CDBC}"/>
                </a:ext>
              </a:extLst>
            </p:cNvPr>
            <p:cNvSpPr txBox="1"/>
            <p:nvPr/>
          </p:nvSpPr>
          <p:spPr>
            <a:xfrm>
              <a:off x="6077975" y="2693025"/>
              <a:ext cx="623700" cy="36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1C75"/>
                  </a:solidFill>
                  <a:latin typeface="Lato"/>
                  <a:ea typeface="Lato"/>
                  <a:cs typeface="Lato"/>
                  <a:sym typeface="Lato"/>
                </a:rPr>
                <a:t>CRF</a:t>
              </a:r>
              <a:endParaRPr>
                <a:solidFill>
                  <a:srgbClr val="351C75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32" name="Google Shape;496;p53">
            <a:extLst>
              <a:ext uri="{FF2B5EF4-FFF2-40B4-BE49-F238E27FC236}">
                <a16:creationId xmlns:a16="http://schemas.microsoft.com/office/drawing/2014/main" id="{9B80F5AB-06EC-784E-A368-37C89F26312A}"/>
              </a:ext>
            </a:extLst>
          </p:cNvPr>
          <p:cNvGrpSpPr/>
          <p:nvPr/>
        </p:nvGrpSpPr>
        <p:grpSpPr>
          <a:xfrm>
            <a:off x="4931826" y="4151125"/>
            <a:ext cx="1769849" cy="1521300"/>
            <a:chOff x="4931826" y="2114625"/>
            <a:chExt cx="1769849" cy="1521300"/>
          </a:xfrm>
        </p:grpSpPr>
        <p:sp>
          <p:nvSpPr>
            <p:cNvPr id="33" name="Google Shape;497;p53">
              <a:extLst>
                <a:ext uri="{FF2B5EF4-FFF2-40B4-BE49-F238E27FC236}">
                  <a16:creationId xmlns:a16="http://schemas.microsoft.com/office/drawing/2014/main" id="{E3992206-9715-914D-BE37-487B73BB5E27}"/>
                </a:ext>
              </a:extLst>
            </p:cNvPr>
            <p:cNvSpPr/>
            <p:nvPr/>
          </p:nvSpPr>
          <p:spPr>
            <a:xfrm rot="-5400000" flipH="1">
              <a:off x="4769276" y="2277225"/>
              <a:ext cx="1521200" cy="1196100"/>
            </a:xfrm>
            <a:prstGeom prst="flowChartExtract">
              <a:avLst/>
            </a:prstGeom>
            <a:solidFill>
              <a:srgbClr val="C9DA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498;p53">
              <a:extLst>
                <a:ext uri="{FF2B5EF4-FFF2-40B4-BE49-F238E27FC236}">
                  <a16:creationId xmlns:a16="http://schemas.microsoft.com/office/drawing/2014/main" id="{C41941FB-DD8D-F448-B169-5ED89C3B0ED5}"/>
                </a:ext>
              </a:extLst>
            </p:cNvPr>
            <p:cNvSpPr/>
            <p:nvPr/>
          </p:nvSpPr>
          <p:spPr>
            <a:xfrm>
              <a:off x="6115475" y="2114625"/>
              <a:ext cx="548700" cy="1521300"/>
            </a:xfrm>
            <a:prstGeom prst="rect">
              <a:avLst/>
            </a:prstGeom>
            <a:solidFill>
              <a:srgbClr val="D9D2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499;p53">
              <a:extLst>
                <a:ext uri="{FF2B5EF4-FFF2-40B4-BE49-F238E27FC236}">
                  <a16:creationId xmlns:a16="http://schemas.microsoft.com/office/drawing/2014/main" id="{42F748CB-FA9D-BB42-8EAA-0B05D295D17F}"/>
                </a:ext>
              </a:extLst>
            </p:cNvPr>
            <p:cNvSpPr txBox="1"/>
            <p:nvPr/>
          </p:nvSpPr>
          <p:spPr>
            <a:xfrm>
              <a:off x="5302275" y="2693025"/>
              <a:ext cx="1334700" cy="36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0000FF"/>
                  </a:solidFill>
                  <a:latin typeface="Lato"/>
                  <a:ea typeface="Lato"/>
                  <a:cs typeface="Lato"/>
                  <a:sym typeface="Lato"/>
                </a:rPr>
                <a:t>decoder</a:t>
              </a:r>
              <a:endParaRPr>
                <a:solidFill>
                  <a:srgbClr val="0000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6" name="Google Shape;500;p53">
              <a:extLst>
                <a:ext uri="{FF2B5EF4-FFF2-40B4-BE49-F238E27FC236}">
                  <a16:creationId xmlns:a16="http://schemas.microsoft.com/office/drawing/2014/main" id="{E785CD25-8988-D44D-8E6C-16719FBB5BE1}"/>
                </a:ext>
              </a:extLst>
            </p:cNvPr>
            <p:cNvSpPr txBox="1"/>
            <p:nvPr/>
          </p:nvSpPr>
          <p:spPr>
            <a:xfrm>
              <a:off x="6077975" y="2693025"/>
              <a:ext cx="623700" cy="36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1C75"/>
                  </a:solidFill>
                  <a:latin typeface="Lato"/>
                  <a:ea typeface="Lato"/>
                  <a:cs typeface="Lato"/>
                  <a:sym typeface="Lato"/>
                </a:rPr>
                <a:t>CRF</a:t>
              </a:r>
              <a:endParaRPr>
                <a:solidFill>
                  <a:srgbClr val="351C75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37" name="Google Shape;501;p53">
            <a:extLst>
              <a:ext uri="{FF2B5EF4-FFF2-40B4-BE49-F238E27FC236}">
                <a16:creationId xmlns:a16="http://schemas.microsoft.com/office/drawing/2014/main" id="{496914A6-9B88-2D4E-AB1D-862253EDABF2}"/>
              </a:ext>
            </a:extLst>
          </p:cNvPr>
          <p:cNvSpPr txBox="1"/>
          <p:nvPr/>
        </p:nvSpPr>
        <p:spPr>
          <a:xfrm>
            <a:off x="3790725" y="2998600"/>
            <a:ext cx="2116800" cy="3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74E13"/>
                </a:solidFill>
                <a:latin typeface="Lato"/>
                <a:ea typeface="Lato"/>
                <a:cs typeface="Lato"/>
                <a:sym typeface="Lato"/>
              </a:rPr>
              <a:t>High-level global context</a:t>
            </a:r>
            <a:endParaRPr>
              <a:solidFill>
                <a:srgbClr val="274E13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39327253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E955F39-E350-4A8F-8C9A-360C04A0C27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zh-CN" dirty="0"/>
              <a:t>Recap: Image Classification</a:t>
            </a:r>
            <a:endParaRPr lang="zh-CN" altLang="en-US" dirty="0"/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3AFD27FD-8C4C-40C6-80BF-3CCD5B69E952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51071" y="1160463"/>
            <a:ext cx="4382975" cy="496743"/>
          </a:xfrm>
        </p:spPr>
        <p:txBody>
          <a:bodyPr/>
          <a:lstStyle/>
          <a:p>
            <a:pPr marL="342900" indent="-342900">
              <a:lnSpc>
                <a:spcPct val="12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zh-CN" sz="2400" dirty="0"/>
              <a:t>Classification Loss</a:t>
            </a:r>
          </a:p>
          <a:p>
            <a:pPr marL="800100" lvl="1" indent="-342900">
              <a:lnSpc>
                <a:spcPct val="12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zh-CN" dirty="0"/>
              <a:t>Cross entropy or MSE?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7BAA864-93A1-49BC-9A4E-955C37F595FF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1C93FE00-0B4C-AF40-8F57-0F2E12FDE392}" type="slidenum">
              <a:rPr kumimoji="1" lang="zh-CN" altLang="en-US" smtClean="0"/>
              <a:pPr/>
              <a:t>4</a:t>
            </a:fld>
            <a:endParaRPr kumimoji="1" lang="zh-CN" altLang="en-US" dirty="0"/>
          </a:p>
        </p:txBody>
      </p:sp>
      <p:pic>
        <p:nvPicPr>
          <p:cNvPr id="6" name="Picture 5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0021D870-1C9E-4E48-9F52-10D124505C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3338" y="1160463"/>
            <a:ext cx="6618031" cy="167533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09AA407-E346-2B4E-8884-AAAF4C6217B2}"/>
              </a:ext>
            </a:extLst>
          </p:cNvPr>
          <p:cNvSpPr txBox="1"/>
          <p:nvPr/>
        </p:nvSpPr>
        <p:spPr>
          <a:xfrm>
            <a:off x="486137" y="2488557"/>
            <a:ext cx="3877519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For Cross entropy</a:t>
            </a:r>
            <a:r>
              <a:rPr lang="en-US" dirty="0"/>
              <a:t> loss, we have</a:t>
            </a:r>
            <a:endParaRPr kumimoji="0" lang="en-CN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E8B7961-72E8-894A-A431-0CF84822876B}"/>
              </a:ext>
            </a:extLst>
          </p:cNvPr>
          <p:cNvSpPr txBox="1"/>
          <p:nvPr/>
        </p:nvSpPr>
        <p:spPr>
          <a:xfrm>
            <a:off x="486138" y="4028500"/>
            <a:ext cx="2792640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The grad for CE loss is:</a:t>
            </a:r>
            <a:endParaRPr kumimoji="0" lang="en-CN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E4D09DC-DFC5-9043-8579-4AEEA3E7E85F}"/>
              </a:ext>
            </a:extLst>
          </p:cNvPr>
          <p:cNvSpPr txBox="1"/>
          <p:nvPr/>
        </p:nvSpPr>
        <p:spPr>
          <a:xfrm>
            <a:off x="486137" y="4572832"/>
            <a:ext cx="6162857" cy="7232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dirty="0"/>
              <a:t>Gradient vanishing! </a:t>
            </a:r>
            <a:r>
              <a:rPr lang="en-US" b="1" i="1" u="sng" dirty="0">
                <a:solidFill>
                  <a:srgbClr val="C41627"/>
                </a:solidFill>
              </a:rPr>
              <a:t>resolved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CN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9A08809-5436-8646-ADFE-D30D5237F1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137" y="2925610"/>
            <a:ext cx="4247909" cy="492345"/>
          </a:xfrm>
          <a:prstGeom prst="rect">
            <a:avLst/>
          </a:prstGeom>
        </p:spPr>
      </p:pic>
      <p:pic>
        <p:nvPicPr>
          <p:cNvPr id="16" name="Picture 15" descr="Text&#10;&#10;Description automatically generated">
            <a:extLst>
              <a:ext uri="{FF2B5EF4-FFF2-40B4-BE49-F238E27FC236}">
                <a16:creationId xmlns:a16="http://schemas.microsoft.com/office/drawing/2014/main" id="{36D78C48-1DE0-1140-AD96-054257E7F6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3120" y="2821639"/>
            <a:ext cx="3013193" cy="714995"/>
          </a:xfrm>
          <a:prstGeom prst="rect">
            <a:avLst/>
          </a:prstGeom>
        </p:spPr>
      </p:pic>
      <p:sp>
        <p:nvSpPr>
          <p:cNvPr id="17" name="Left-Right Arrow 16">
            <a:extLst>
              <a:ext uri="{FF2B5EF4-FFF2-40B4-BE49-F238E27FC236}">
                <a16:creationId xmlns:a16="http://schemas.microsoft.com/office/drawing/2014/main" id="{88F7744E-E03E-BC4B-AF82-954BBA02AD75}"/>
              </a:ext>
            </a:extLst>
          </p:cNvPr>
          <p:cNvSpPr/>
          <p:nvPr/>
        </p:nvSpPr>
        <p:spPr>
          <a:xfrm>
            <a:off x="4816332" y="3056710"/>
            <a:ext cx="843794" cy="264657"/>
          </a:xfrm>
          <a:prstGeom prst="leftRightArrow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CN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4FCAD80-51A0-6445-A7C8-ED78129F018D}"/>
              </a:ext>
            </a:extLst>
          </p:cNvPr>
          <p:cNvSpPr txBox="1"/>
          <p:nvPr/>
        </p:nvSpPr>
        <p:spPr>
          <a:xfrm>
            <a:off x="4510528" y="3328543"/>
            <a:ext cx="1455402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Equivalent</a:t>
            </a:r>
            <a:r>
              <a:rPr lang="en-CN" dirty="0"/>
              <a:t> </a:t>
            </a:r>
            <a:endParaRPr lang="en-US" dirty="0"/>
          </a:p>
        </p:txBody>
      </p:sp>
      <p:pic>
        <p:nvPicPr>
          <p:cNvPr id="23" name="Picture 22" descr="A picture containing icon&#10;&#10;Description automatically generated">
            <a:extLst>
              <a:ext uri="{FF2B5EF4-FFF2-40B4-BE49-F238E27FC236}">
                <a16:creationId xmlns:a16="http://schemas.microsoft.com/office/drawing/2014/main" id="{87ECB5E2-0958-5942-AD48-0D16A8670F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2600" y="3934863"/>
            <a:ext cx="3073400" cy="58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708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E955F39-E350-4A8F-8C9A-360C04A0C27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zh-CN" dirty="0"/>
              <a:t>Semantic Segmentation: key issues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7BAA864-93A1-49BC-9A4E-955C37F595FF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1C93FE00-0B4C-AF40-8F57-0F2E12FDE392}" type="slidenum">
              <a:rPr kumimoji="1" lang="zh-CN" altLang="en-US" smtClean="0"/>
              <a:pPr/>
              <a:t>40</a:t>
            </a:fld>
            <a:endParaRPr kumimoji="1" lang="zh-CN" altLang="en-US" dirty="0"/>
          </a:p>
        </p:txBody>
      </p:sp>
      <p:sp>
        <p:nvSpPr>
          <p:cNvPr id="6" name="Google Shape;415;p50">
            <a:extLst>
              <a:ext uri="{FF2B5EF4-FFF2-40B4-BE49-F238E27FC236}">
                <a16:creationId xmlns:a16="http://schemas.microsoft.com/office/drawing/2014/main" id="{63E54CD8-E6DB-7E45-9861-2D45494E354B}"/>
              </a:ext>
            </a:extLst>
          </p:cNvPr>
          <p:cNvSpPr txBox="1">
            <a:spLocks/>
          </p:cNvSpPr>
          <p:nvPr/>
        </p:nvSpPr>
        <p:spPr>
          <a:xfrm>
            <a:off x="574227" y="1244211"/>
            <a:ext cx="7067544" cy="52295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28600" marR="0" indent="-228600" algn="l" defTabSz="9144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  <a:sym typeface="Arial"/>
              </a:defRPr>
            </a:lvl1pPr>
            <a:lvl2pPr marL="723900" marR="0" indent="-266700" algn="l" defTabSz="9144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  <a:sym typeface="Arial"/>
              </a:defRPr>
            </a:lvl2pPr>
            <a:lvl3pPr marL="1234439" marR="0" indent="-320039" algn="l" defTabSz="9144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  <a:sym typeface="Arial"/>
              </a:defRPr>
            </a:lvl3pPr>
            <a:lvl4pPr marL="1727200" marR="0" indent="-355600" algn="l" defTabSz="9144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  <a:sym typeface="Arial"/>
              </a:defRPr>
            </a:lvl4pPr>
            <a:lvl5pPr marL="2184400" marR="0" indent="-355600" algn="l" defTabSz="9144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  <a:sym typeface="Arial"/>
              </a:defRPr>
            </a:lvl5pPr>
            <a:lvl6pPr marL="2641600" marR="0" indent="-355600" algn="l" defTabSz="9144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6pPr>
            <a:lvl7pPr marL="3098800" marR="0" indent="-355600" algn="l" defTabSz="9144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7pPr>
            <a:lvl8pPr marL="3556000" marR="0" indent="-355600" algn="l" defTabSz="9144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8pPr>
            <a:lvl9pPr marL="4013200" marR="0" indent="-355600" algn="l" defTabSz="9144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317500" hangingPunct="1">
              <a:spcBef>
                <a:spcPts val="0"/>
              </a:spcBef>
              <a:buClr>
                <a:srgbClr val="1A1A1A"/>
              </a:buClr>
              <a:buSzPts val="1400"/>
              <a:buFont typeface="Arial"/>
              <a:buAutoNum type="arabicPeriod"/>
            </a:pPr>
            <a:r>
              <a:rPr lang="zh-CN" altLang="en-US" sz="1800" dirty="0">
                <a:solidFill>
                  <a:srgbClr val="1A1A1A"/>
                </a:solidFill>
              </a:rPr>
              <a:t>上采样问题</a:t>
            </a:r>
          </a:p>
          <a:p>
            <a:pPr marL="914400" lvl="1" indent="-317500" hangingPunct="1">
              <a:spcBef>
                <a:spcPts val="0"/>
              </a:spcBef>
              <a:buClr>
                <a:srgbClr val="1A1A1A"/>
              </a:buClr>
              <a:buSzPts val="1400"/>
              <a:buFont typeface="Arial"/>
              <a:buAutoNum type="alphaLcPeriod"/>
            </a:pPr>
            <a:r>
              <a:rPr lang="en-US" sz="1800" dirty="0">
                <a:solidFill>
                  <a:srgbClr val="1A1A1A"/>
                </a:solidFill>
              </a:rPr>
              <a:t>Encoder-decoder</a:t>
            </a:r>
          </a:p>
          <a:p>
            <a:pPr marL="914400" lvl="1" indent="-317500" hangingPunct="1">
              <a:spcBef>
                <a:spcPts val="0"/>
              </a:spcBef>
              <a:buClr>
                <a:srgbClr val="1A1A1A"/>
              </a:buClr>
              <a:buSzPts val="1400"/>
              <a:buFont typeface="Arial"/>
              <a:buAutoNum type="alphaLcPeriod"/>
            </a:pPr>
            <a:r>
              <a:rPr lang="en-US" sz="1800" dirty="0">
                <a:solidFill>
                  <a:srgbClr val="1A1A1A"/>
                </a:solidFill>
              </a:rPr>
              <a:t>Deconvolution</a:t>
            </a:r>
          </a:p>
          <a:p>
            <a:pPr marL="914400" lvl="1" indent="-317500" hangingPunct="1">
              <a:spcBef>
                <a:spcPts val="0"/>
              </a:spcBef>
              <a:buClr>
                <a:srgbClr val="1A1A1A"/>
              </a:buClr>
              <a:buSzPts val="1400"/>
              <a:buFont typeface="Arial"/>
              <a:buAutoNum type="alphaLcPeriod"/>
            </a:pPr>
            <a:r>
              <a:rPr lang="en-US" sz="1800" dirty="0" err="1">
                <a:solidFill>
                  <a:srgbClr val="1A1A1A"/>
                </a:solidFill>
              </a:rPr>
              <a:t>Unpooling</a:t>
            </a:r>
            <a:endParaRPr lang="en-US" sz="1800" dirty="0">
              <a:solidFill>
                <a:srgbClr val="1A1A1A"/>
              </a:solidFill>
            </a:endParaRPr>
          </a:p>
          <a:p>
            <a:pPr marL="914400" lvl="1" indent="-317500" hangingPunct="1">
              <a:spcBef>
                <a:spcPts val="0"/>
              </a:spcBef>
              <a:buClr>
                <a:srgbClr val="1A1A1A"/>
              </a:buClr>
              <a:buSzPts val="1400"/>
              <a:buFont typeface="Arial"/>
              <a:buAutoNum type="alphaLcPeriod"/>
            </a:pPr>
            <a:r>
              <a:rPr lang="en-US" sz="1800" dirty="0">
                <a:solidFill>
                  <a:srgbClr val="1A1A1A"/>
                </a:solidFill>
              </a:rPr>
              <a:t>Interpolation</a:t>
            </a:r>
          </a:p>
          <a:p>
            <a:pPr marL="457200" indent="-317500" hangingPunct="1">
              <a:spcBef>
                <a:spcPts val="1000"/>
              </a:spcBef>
              <a:buClr>
                <a:srgbClr val="1A1A1A"/>
              </a:buClr>
              <a:buSzPts val="1400"/>
              <a:buFont typeface="Arial"/>
              <a:buAutoNum type="arabicPeriod"/>
            </a:pPr>
            <a:r>
              <a:rPr lang="zh-CN" altLang="en-US" sz="1800" dirty="0">
                <a:solidFill>
                  <a:srgbClr val="1A1A1A"/>
                </a:solidFill>
              </a:rPr>
              <a:t>底层特征融合</a:t>
            </a:r>
          </a:p>
          <a:p>
            <a:pPr marL="914400" lvl="1" indent="-317500" hangingPunct="1">
              <a:spcBef>
                <a:spcPts val="0"/>
              </a:spcBef>
              <a:buClr>
                <a:srgbClr val="1A1A1A"/>
              </a:buClr>
              <a:buSzPts val="1400"/>
              <a:buFont typeface="Arial"/>
              <a:buAutoNum type="alphaLcPeriod"/>
            </a:pPr>
            <a:r>
              <a:rPr lang="en-US" sz="1800" dirty="0">
                <a:solidFill>
                  <a:srgbClr val="1A1A1A"/>
                </a:solidFill>
              </a:rPr>
              <a:t>Skip connect</a:t>
            </a:r>
          </a:p>
          <a:p>
            <a:pPr marL="914400" lvl="1" indent="-317500" hangingPunct="1">
              <a:spcBef>
                <a:spcPts val="0"/>
              </a:spcBef>
              <a:buClr>
                <a:srgbClr val="1A1A1A"/>
              </a:buClr>
              <a:buSzPts val="1400"/>
              <a:buFont typeface="Arial"/>
              <a:buAutoNum type="alphaLcPeriod"/>
            </a:pPr>
            <a:r>
              <a:rPr lang="en-US" sz="1800" dirty="0">
                <a:solidFill>
                  <a:srgbClr val="1A1A1A"/>
                </a:solidFill>
              </a:rPr>
              <a:t>Refine block</a:t>
            </a:r>
          </a:p>
          <a:p>
            <a:pPr marL="914400" lvl="1" indent="-317500" hangingPunct="1">
              <a:spcBef>
                <a:spcPts val="0"/>
              </a:spcBef>
              <a:buClr>
                <a:srgbClr val="1A1A1A"/>
              </a:buClr>
              <a:buSzPts val="1400"/>
              <a:buFont typeface="Arial"/>
              <a:buAutoNum type="alphaLcPeriod"/>
            </a:pPr>
            <a:r>
              <a:rPr lang="en-US" sz="1800" dirty="0">
                <a:solidFill>
                  <a:srgbClr val="1A1A1A"/>
                </a:solidFill>
              </a:rPr>
              <a:t>CRF</a:t>
            </a:r>
          </a:p>
          <a:p>
            <a:pPr marL="457200" indent="-317500" hangingPunct="1">
              <a:spcBef>
                <a:spcPts val="1000"/>
              </a:spcBef>
              <a:buClr>
                <a:srgbClr val="1A1A1A"/>
              </a:buClr>
              <a:buSzPts val="1400"/>
              <a:buFont typeface="Arial"/>
              <a:buAutoNum type="arabicPeriod"/>
            </a:pPr>
            <a:r>
              <a:rPr lang="en-US" sz="1800" dirty="0">
                <a:solidFill>
                  <a:srgbClr val="1A1A1A"/>
                </a:solidFill>
              </a:rPr>
              <a:t>Receptive field</a:t>
            </a:r>
          </a:p>
          <a:p>
            <a:pPr marL="914400" lvl="1" indent="-317500" hangingPunct="1">
              <a:spcBef>
                <a:spcPts val="0"/>
              </a:spcBef>
              <a:buClr>
                <a:srgbClr val="1A1A1A"/>
              </a:buClr>
              <a:buSzPts val="1400"/>
              <a:buFont typeface="Arial"/>
              <a:buAutoNum type="alphaLcPeriod"/>
            </a:pPr>
            <a:r>
              <a:rPr lang="en-US" sz="1800" dirty="0">
                <a:solidFill>
                  <a:srgbClr val="1A1A1A"/>
                </a:solidFill>
              </a:rPr>
              <a:t>Dilation /hole</a:t>
            </a:r>
          </a:p>
          <a:p>
            <a:pPr marL="914400" lvl="1" indent="-317500" hangingPunct="1">
              <a:spcBef>
                <a:spcPts val="0"/>
              </a:spcBef>
              <a:buClr>
                <a:srgbClr val="1A1A1A"/>
              </a:buClr>
              <a:buSzPts val="1400"/>
              <a:buFont typeface="Arial"/>
              <a:buAutoNum type="alphaLcPeriod"/>
            </a:pPr>
            <a:r>
              <a:rPr lang="en-US" sz="1800" dirty="0">
                <a:solidFill>
                  <a:srgbClr val="1A1A1A"/>
                </a:solidFill>
              </a:rPr>
              <a:t>Global pooling</a:t>
            </a:r>
          </a:p>
          <a:p>
            <a:pPr marL="457200" indent="-317500" hangingPunct="1">
              <a:spcBef>
                <a:spcPts val="1000"/>
              </a:spcBef>
              <a:buClr>
                <a:srgbClr val="1A1A1A"/>
              </a:buClr>
              <a:buSzPts val="1400"/>
              <a:buFont typeface="Arial"/>
              <a:buAutoNum type="arabicPeriod"/>
            </a:pPr>
            <a:r>
              <a:rPr lang="en-US" sz="1800" dirty="0">
                <a:solidFill>
                  <a:srgbClr val="1A1A1A"/>
                </a:solidFill>
              </a:rPr>
              <a:t> </a:t>
            </a:r>
            <a:r>
              <a:rPr lang="zh-CN" altLang="en-US" sz="1800" dirty="0">
                <a:solidFill>
                  <a:srgbClr val="1A1A1A"/>
                </a:solidFill>
              </a:rPr>
              <a:t>多尺度</a:t>
            </a:r>
          </a:p>
          <a:p>
            <a:pPr marL="914400" lvl="1" indent="-317500" hangingPunct="1">
              <a:spcBef>
                <a:spcPts val="0"/>
              </a:spcBef>
              <a:buClr>
                <a:srgbClr val="1A1A1A"/>
              </a:buClr>
              <a:buSzPts val="1400"/>
              <a:buFont typeface="Arial"/>
              <a:buAutoNum type="alphaLcPeriod"/>
            </a:pPr>
            <a:r>
              <a:rPr lang="en-US" sz="1800" dirty="0">
                <a:solidFill>
                  <a:srgbClr val="1A1A1A"/>
                </a:solidFill>
              </a:rPr>
              <a:t>Multi-scale train/test</a:t>
            </a:r>
          </a:p>
          <a:p>
            <a:pPr marL="914400" lvl="1" indent="-317500" hangingPunct="1">
              <a:spcBef>
                <a:spcPts val="0"/>
              </a:spcBef>
              <a:buClr>
                <a:srgbClr val="1A1A1A"/>
              </a:buClr>
              <a:buSzPts val="1400"/>
              <a:buFont typeface="Arial"/>
              <a:buAutoNum type="alphaLcPeriod"/>
            </a:pPr>
            <a:r>
              <a:rPr lang="en-US" sz="1800" dirty="0">
                <a:solidFill>
                  <a:srgbClr val="1A1A1A"/>
                </a:solidFill>
              </a:rPr>
              <a:t>high/low layer feature fusion</a:t>
            </a:r>
          </a:p>
          <a:p>
            <a:pPr marL="914400" lvl="1" indent="-317500" hangingPunct="1">
              <a:spcBef>
                <a:spcPts val="0"/>
              </a:spcBef>
              <a:buClr>
                <a:srgbClr val="1A1A1A"/>
              </a:buClr>
              <a:buSzPts val="1400"/>
              <a:buFont typeface="Arial"/>
              <a:buAutoNum type="alphaLcPeriod"/>
            </a:pPr>
            <a:r>
              <a:rPr lang="en-US" sz="1800" dirty="0">
                <a:solidFill>
                  <a:srgbClr val="1A1A1A"/>
                </a:solidFill>
              </a:rPr>
              <a:t>Spatial pyramid pooling</a:t>
            </a:r>
          </a:p>
          <a:p>
            <a:pPr marL="0" indent="0" hangingPunct="1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Font typeface="Arial"/>
              <a:buNone/>
            </a:pPr>
            <a:endParaRPr lang="en-US" sz="1800" dirty="0"/>
          </a:p>
        </p:txBody>
      </p:sp>
      <p:sp>
        <p:nvSpPr>
          <p:cNvPr id="7" name="Google Shape;418;p50">
            <a:extLst>
              <a:ext uri="{FF2B5EF4-FFF2-40B4-BE49-F238E27FC236}">
                <a16:creationId xmlns:a16="http://schemas.microsoft.com/office/drawing/2014/main" id="{94E92A02-9AB1-9541-93C8-AA133810AA59}"/>
              </a:ext>
            </a:extLst>
          </p:cNvPr>
          <p:cNvSpPr txBox="1"/>
          <p:nvPr/>
        </p:nvSpPr>
        <p:spPr>
          <a:xfrm>
            <a:off x="3103792" y="1174864"/>
            <a:ext cx="5565300" cy="3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>
                <a:solidFill>
                  <a:srgbClr val="0000FF"/>
                </a:solidFill>
                <a:latin typeface="Lato"/>
                <a:ea typeface="Lato"/>
                <a:cs typeface="Lato"/>
                <a:sym typeface="Lato"/>
              </a:rPr>
              <a:t>SegNet</a:t>
            </a:r>
            <a:r>
              <a:rPr lang="en" dirty="0">
                <a:solidFill>
                  <a:srgbClr val="0000FF"/>
                </a:solidFill>
                <a:latin typeface="Lato"/>
                <a:ea typeface="Lato"/>
                <a:cs typeface="Lato"/>
                <a:sym typeface="Lato"/>
              </a:rPr>
              <a:t>, </a:t>
            </a:r>
            <a:r>
              <a:rPr lang="en" dirty="0" err="1">
                <a:solidFill>
                  <a:srgbClr val="0000FF"/>
                </a:solidFill>
                <a:latin typeface="Lato"/>
                <a:ea typeface="Lato"/>
                <a:cs typeface="Lato"/>
                <a:sym typeface="Lato"/>
              </a:rPr>
              <a:t>DeconvNet</a:t>
            </a:r>
            <a:r>
              <a:rPr lang="en" dirty="0">
                <a:solidFill>
                  <a:srgbClr val="0000FF"/>
                </a:solidFill>
                <a:latin typeface="Lato"/>
                <a:ea typeface="Lato"/>
                <a:cs typeface="Lato"/>
                <a:sym typeface="Lato"/>
              </a:rPr>
              <a:t>, </a:t>
            </a:r>
            <a:r>
              <a:rPr lang="en" dirty="0" err="1">
                <a:solidFill>
                  <a:srgbClr val="0000FF"/>
                </a:solidFill>
                <a:latin typeface="Lato"/>
                <a:ea typeface="Lato"/>
                <a:cs typeface="Lato"/>
                <a:sym typeface="Lato"/>
              </a:rPr>
              <a:t>SharpMask</a:t>
            </a:r>
            <a:r>
              <a:rPr lang="en" dirty="0">
                <a:solidFill>
                  <a:srgbClr val="0000FF"/>
                </a:solidFill>
                <a:latin typeface="Lato"/>
                <a:ea typeface="Lato"/>
                <a:cs typeface="Lato"/>
                <a:sym typeface="Lato"/>
              </a:rPr>
              <a:t>, </a:t>
            </a:r>
            <a:r>
              <a:rPr lang="en" dirty="0" err="1">
                <a:solidFill>
                  <a:srgbClr val="0000FF"/>
                </a:solidFill>
                <a:latin typeface="Lato"/>
                <a:ea typeface="Lato"/>
                <a:cs typeface="Lato"/>
                <a:sym typeface="Lato"/>
              </a:rPr>
              <a:t>RefineNet</a:t>
            </a:r>
            <a:endParaRPr dirty="0">
              <a:solidFill>
                <a:srgbClr val="0000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" name="Google Shape;419;p50">
            <a:extLst>
              <a:ext uri="{FF2B5EF4-FFF2-40B4-BE49-F238E27FC236}">
                <a16:creationId xmlns:a16="http://schemas.microsoft.com/office/drawing/2014/main" id="{6900B2B7-0FF4-9843-B8AA-98A643F439E4}"/>
              </a:ext>
            </a:extLst>
          </p:cNvPr>
          <p:cNvSpPr txBox="1"/>
          <p:nvPr/>
        </p:nvSpPr>
        <p:spPr>
          <a:xfrm>
            <a:off x="3103792" y="3798939"/>
            <a:ext cx="5565300" cy="3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>
                <a:solidFill>
                  <a:srgbClr val="0000FF"/>
                </a:solidFill>
                <a:latin typeface="Lato"/>
                <a:ea typeface="Lato"/>
                <a:cs typeface="Lato"/>
                <a:sym typeface="Lato"/>
              </a:rPr>
              <a:t>Deeplab</a:t>
            </a:r>
            <a:r>
              <a:rPr lang="en" dirty="0">
                <a:solidFill>
                  <a:srgbClr val="0000FF"/>
                </a:solidFill>
                <a:latin typeface="Lato"/>
                <a:ea typeface="Lato"/>
                <a:cs typeface="Lato"/>
                <a:sym typeface="Lato"/>
              </a:rPr>
              <a:t>, </a:t>
            </a:r>
            <a:r>
              <a:rPr lang="en" dirty="0" err="1">
                <a:solidFill>
                  <a:srgbClr val="0000FF"/>
                </a:solidFill>
                <a:latin typeface="Lato"/>
                <a:ea typeface="Lato"/>
                <a:cs typeface="Lato"/>
                <a:sym typeface="Lato"/>
              </a:rPr>
              <a:t>ParseNet</a:t>
            </a:r>
            <a:r>
              <a:rPr lang="en" dirty="0">
                <a:solidFill>
                  <a:srgbClr val="0000FF"/>
                </a:solidFill>
                <a:latin typeface="Lato"/>
                <a:ea typeface="Lato"/>
                <a:cs typeface="Lato"/>
                <a:sym typeface="Lato"/>
              </a:rPr>
              <a:t>, </a:t>
            </a:r>
            <a:r>
              <a:rPr lang="en" dirty="0" err="1">
                <a:solidFill>
                  <a:srgbClr val="0000FF"/>
                </a:solidFill>
                <a:latin typeface="Lato"/>
                <a:ea typeface="Lato"/>
                <a:cs typeface="Lato"/>
                <a:sym typeface="Lato"/>
              </a:rPr>
              <a:t>PSPNet</a:t>
            </a:r>
            <a:r>
              <a:rPr lang="en" dirty="0">
                <a:solidFill>
                  <a:srgbClr val="0000FF"/>
                </a:solidFill>
                <a:latin typeface="Lato"/>
                <a:ea typeface="Lato"/>
                <a:cs typeface="Lato"/>
                <a:sym typeface="Lato"/>
              </a:rPr>
              <a:t>/</a:t>
            </a:r>
            <a:r>
              <a:rPr lang="en" dirty="0" err="1">
                <a:solidFill>
                  <a:srgbClr val="0000FF"/>
                </a:solidFill>
                <a:latin typeface="Lato"/>
                <a:ea typeface="Lato"/>
                <a:cs typeface="Lato"/>
                <a:sym typeface="Lato"/>
              </a:rPr>
              <a:t>ICNet</a:t>
            </a:r>
            <a:endParaRPr dirty="0">
              <a:solidFill>
                <a:srgbClr val="0000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" name="Google Shape;420;p50">
            <a:extLst>
              <a:ext uri="{FF2B5EF4-FFF2-40B4-BE49-F238E27FC236}">
                <a16:creationId xmlns:a16="http://schemas.microsoft.com/office/drawing/2014/main" id="{B2060D6F-9CC7-2746-B5C4-640D54745F90}"/>
              </a:ext>
            </a:extLst>
          </p:cNvPr>
          <p:cNvSpPr txBox="1"/>
          <p:nvPr/>
        </p:nvSpPr>
        <p:spPr>
          <a:xfrm>
            <a:off x="3103792" y="4873785"/>
            <a:ext cx="1820153" cy="3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>
                <a:solidFill>
                  <a:srgbClr val="0000FF"/>
                </a:solidFill>
                <a:latin typeface="Lato"/>
                <a:ea typeface="Lato"/>
                <a:cs typeface="Lato"/>
                <a:sym typeface="Lato"/>
              </a:rPr>
              <a:t>Deeplab</a:t>
            </a:r>
            <a:endParaRPr dirty="0">
              <a:solidFill>
                <a:srgbClr val="0000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" name="Google Shape;419;p50">
            <a:extLst>
              <a:ext uri="{FF2B5EF4-FFF2-40B4-BE49-F238E27FC236}">
                <a16:creationId xmlns:a16="http://schemas.microsoft.com/office/drawing/2014/main" id="{067D6237-C816-BE45-838F-F1EBEB31C39C}"/>
              </a:ext>
            </a:extLst>
          </p:cNvPr>
          <p:cNvSpPr txBox="1"/>
          <p:nvPr/>
        </p:nvSpPr>
        <p:spPr>
          <a:xfrm>
            <a:off x="3103792" y="2769468"/>
            <a:ext cx="4870455" cy="496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00FF"/>
                </a:solidFill>
                <a:latin typeface="Lato"/>
                <a:ea typeface="Lato"/>
                <a:cs typeface="Lato"/>
                <a:sym typeface="Lato"/>
              </a:rPr>
              <a:t>U-net/</a:t>
            </a:r>
            <a:r>
              <a:rPr lang="en-US" b="1" u="sng" dirty="0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rPr>
              <a:t>hourglass structure in pose estimation</a:t>
            </a:r>
            <a:endParaRPr b="1" u="sng" dirty="0">
              <a:solidFill>
                <a:srgbClr val="C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325919537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E955F39-E350-4A8F-8C9A-360C04A0C27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zh-CN" dirty="0"/>
              <a:t>Instance Segmentation: Mask RCNN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7BAA864-93A1-49BC-9A4E-955C37F595FF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1C93FE00-0B4C-AF40-8F57-0F2E12FDE392}" type="slidenum">
              <a:rPr kumimoji="1" lang="zh-CN" altLang="en-US" smtClean="0"/>
              <a:pPr/>
              <a:t>41</a:t>
            </a:fld>
            <a:endParaRPr kumimoji="1" lang="zh-CN" altLang="en-US" dirty="0"/>
          </a:p>
        </p:txBody>
      </p:sp>
      <p:sp>
        <p:nvSpPr>
          <p:cNvPr id="9" name="Google Shape;515;p55">
            <a:extLst>
              <a:ext uri="{FF2B5EF4-FFF2-40B4-BE49-F238E27FC236}">
                <a16:creationId xmlns:a16="http://schemas.microsoft.com/office/drawing/2014/main" id="{FB5C799B-81B1-7247-B386-5FC7AE97FA45}"/>
              </a:ext>
            </a:extLst>
          </p:cNvPr>
          <p:cNvSpPr txBox="1"/>
          <p:nvPr/>
        </p:nvSpPr>
        <p:spPr>
          <a:xfrm>
            <a:off x="3265725" y="2371725"/>
            <a:ext cx="5538600" cy="14124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" name="Google Shape;516;p55">
            <a:extLst>
              <a:ext uri="{FF2B5EF4-FFF2-40B4-BE49-F238E27FC236}">
                <a16:creationId xmlns:a16="http://schemas.microsoft.com/office/drawing/2014/main" id="{D37BC36A-565F-794C-A733-40150FC57550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265725" y="3784125"/>
            <a:ext cx="1139025" cy="172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517;p55">
            <a:extLst>
              <a:ext uri="{FF2B5EF4-FFF2-40B4-BE49-F238E27FC236}">
                <a16:creationId xmlns:a16="http://schemas.microsoft.com/office/drawing/2014/main" id="{3A41314D-CBF3-F94C-8372-2C697EBF5114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4100" y="2371725"/>
            <a:ext cx="2721625" cy="31408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518;p55">
            <a:extLst>
              <a:ext uri="{FF2B5EF4-FFF2-40B4-BE49-F238E27FC236}">
                <a16:creationId xmlns:a16="http://schemas.microsoft.com/office/drawing/2014/main" id="{09AF13BB-F614-1840-9044-02DC5D1D682C}"/>
              </a:ext>
            </a:extLst>
          </p:cNvPr>
          <p:cNvSpPr txBox="1"/>
          <p:nvPr/>
        </p:nvSpPr>
        <p:spPr>
          <a:xfrm>
            <a:off x="544675" y="2921125"/>
            <a:ext cx="459600" cy="63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i="1"/>
              <a:t>I</a:t>
            </a:r>
            <a:r>
              <a:rPr lang="en" sz="2400"/>
              <a:t>:</a:t>
            </a:r>
            <a:endParaRPr sz="2400"/>
          </a:p>
        </p:txBody>
      </p:sp>
      <p:cxnSp>
        <p:nvCxnSpPr>
          <p:cNvPr id="15" name="Google Shape;519;p55">
            <a:extLst>
              <a:ext uri="{FF2B5EF4-FFF2-40B4-BE49-F238E27FC236}">
                <a16:creationId xmlns:a16="http://schemas.microsoft.com/office/drawing/2014/main" id="{A554F2E9-2EF4-4942-B4D8-70C9DF2C0B83}"/>
              </a:ext>
            </a:extLst>
          </p:cNvPr>
          <p:cNvCxnSpPr/>
          <p:nvPr/>
        </p:nvCxnSpPr>
        <p:spPr>
          <a:xfrm rot="10800000" flipH="1">
            <a:off x="2122413" y="4666288"/>
            <a:ext cx="973200" cy="13800"/>
          </a:xfrm>
          <a:prstGeom prst="straightConnector1">
            <a:avLst/>
          </a:prstGeom>
          <a:noFill/>
          <a:ln w="28575" cap="flat" cmpd="sng">
            <a:solidFill>
              <a:srgbClr val="99999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" name="Google Shape;520;p55">
            <a:extLst>
              <a:ext uri="{FF2B5EF4-FFF2-40B4-BE49-F238E27FC236}">
                <a16:creationId xmlns:a16="http://schemas.microsoft.com/office/drawing/2014/main" id="{D5B77EEA-35F2-FA47-9546-AC65E8BFFB79}"/>
              </a:ext>
            </a:extLst>
          </p:cNvPr>
          <p:cNvCxnSpPr/>
          <p:nvPr/>
        </p:nvCxnSpPr>
        <p:spPr>
          <a:xfrm>
            <a:off x="4266275" y="3289375"/>
            <a:ext cx="394200" cy="0"/>
          </a:xfrm>
          <a:prstGeom prst="straightConnector1">
            <a:avLst/>
          </a:prstGeom>
          <a:noFill/>
          <a:ln w="28575" cap="flat" cmpd="sng">
            <a:solidFill>
              <a:srgbClr val="99999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7" name="Google Shape;521;p55">
            <a:extLst>
              <a:ext uri="{FF2B5EF4-FFF2-40B4-BE49-F238E27FC236}">
                <a16:creationId xmlns:a16="http://schemas.microsoft.com/office/drawing/2014/main" id="{F58B4B87-F278-5445-AC03-3FF1E0CB2FA8}"/>
              </a:ext>
            </a:extLst>
          </p:cNvPr>
          <p:cNvCxnSpPr/>
          <p:nvPr/>
        </p:nvCxnSpPr>
        <p:spPr>
          <a:xfrm rot="10800000">
            <a:off x="3756800" y="3514425"/>
            <a:ext cx="7200" cy="539100"/>
          </a:xfrm>
          <a:prstGeom prst="straightConnector1">
            <a:avLst/>
          </a:prstGeom>
          <a:noFill/>
          <a:ln w="28575" cap="flat" cmpd="sng">
            <a:solidFill>
              <a:srgbClr val="99999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8" name="Google Shape;522;p55">
            <a:extLst>
              <a:ext uri="{FF2B5EF4-FFF2-40B4-BE49-F238E27FC236}">
                <a16:creationId xmlns:a16="http://schemas.microsoft.com/office/drawing/2014/main" id="{C709390C-6C69-2F49-A091-635AE213BE09}"/>
              </a:ext>
            </a:extLst>
          </p:cNvPr>
          <p:cNvCxnSpPr/>
          <p:nvPr/>
        </p:nvCxnSpPr>
        <p:spPr>
          <a:xfrm>
            <a:off x="1797825" y="2686650"/>
            <a:ext cx="700500" cy="600"/>
          </a:xfrm>
          <a:prstGeom prst="straightConnector1">
            <a:avLst/>
          </a:prstGeom>
          <a:noFill/>
          <a:ln w="28575" cap="flat" cmpd="sng">
            <a:solidFill>
              <a:srgbClr val="999999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9" name="Google Shape;523;p55">
            <a:extLst>
              <a:ext uri="{FF2B5EF4-FFF2-40B4-BE49-F238E27FC236}">
                <a16:creationId xmlns:a16="http://schemas.microsoft.com/office/drawing/2014/main" id="{5B506BC1-729E-A04F-9D05-2B832E905AC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44900" y="2688738"/>
            <a:ext cx="142875" cy="109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524;p55">
            <a:extLst>
              <a:ext uri="{FF2B5EF4-FFF2-40B4-BE49-F238E27FC236}">
                <a16:creationId xmlns:a16="http://schemas.microsoft.com/office/drawing/2014/main" id="{5F452F87-F1F8-5949-BCDB-5E0445C208BE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42250" y="2628527"/>
            <a:ext cx="1165825" cy="5515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525;p55">
            <a:extLst>
              <a:ext uri="{FF2B5EF4-FFF2-40B4-BE49-F238E27FC236}">
                <a16:creationId xmlns:a16="http://schemas.microsoft.com/office/drawing/2014/main" id="{13F69A9B-D392-614D-B6D3-D0BE2912DA56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46459" y="3382146"/>
            <a:ext cx="1157400" cy="4019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" name="Google Shape;526;p55">
            <a:extLst>
              <a:ext uri="{FF2B5EF4-FFF2-40B4-BE49-F238E27FC236}">
                <a16:creationId xmlns:a16="http://schemas.microsoft.com/office/drawing/2014/main" id="{DF3B7BA1-0D75-2147-9FD4-5E0C60A9A4E3}"/>
              </a:ext>
            </a:extLst>
          </p:cNvPr>
          <p:cNvCxnSpPr/>
          <p:nvPr/>
        </p:nvCxnSpPr>
        <p:spPr>
          <a:xfrm>
            <a:off x="5250400" y="3289375"/>
            <a:ext cx="394200" cy="0"/>
          </a:xfrm>
          <a:prstGeom prst="straightConnector1">
            <a:avLst/>
          </a:prstGeom>
          <a:noFill/>
          <a:ln w="28575" cap="flat" cmpd="sng">
            <a:solidFill>
              <a:srgbClr val="99999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" name="Google Shape;527;p55">
            <a:extLst>
              <a:ext uri="{FF2B5EF4-FFF2-40B4-BE49-F238E27FC236}">
                <a16:creationId xmlns:a16="http://schemas.microsoft.com/office/drawing/2014/main" id="{7FBD9031-C447-7A41-B967-A8554BD0C20A}"/>
              </a:ext>
            </a:extLst>
          </p:cNvPr>
          <p:cNvCxnSpPr/>
          <p:nvPr/>
        </p:nvCxnSpPr>
        <p:spPr>
          <a:xfrm>
            <a:off x="6544725" y="3289375"/>
            <a:ext cx="394200" cy="0"/>
          </a:xfrm>
          <a:prstGeom prst="straightConnector1">
            <a:avLst/>
          </a:prstGeom>
          <a:noFill/>
          <a:ln w="28575" cap="flat" cmpd="sng">
            <a:solidFill>
              <a:srgbClr val="99999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4" name="Google Shape;528;p55">
            <a:extLst>
              <a:ext uri="{FF2B5EF4-FFF2-40B4-BE49-F238E27FC236}">
                <a16:creationId xmlns:a16="http://schemas.microsoft.com/office/drawing/2014/main" id="{1632954D-3012-A046-B33A-CEB70A6D39F4}"/>
              </a:ext>
            </a:extLst>
          </p:cNvPr>
          <p:cNvCxnSpPr>
            <a:stCxn id="19" idx="3"/>
            <a:endCxn id="20" idx="1"/>
          </p:cNvCxnSpPr>
          <p:nvPr/>
        </p:nvCxnSpPr>
        <p:spPr>
          <a:xfrm rot="10800000" flipH="1">
            <a:off x="7087775" y="2904325"/>
            <a:ext cx="454500" cy="332100"/>
          </a:xfrm>
          <a:prstGeom prst="straightConnector1">
            <a:avLst/>
          </a:prstGeom>
          <a:noFill/>
          <a:ln w="28575" cap="flat" cmpd="sng">
            <a:solidFill>
              <a:srgbClr val="99999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5" name="Google Shape;529;p55">
            <a:extLst>
              <a:ext uri="{FF2B5EF4-FFF2-40B4-BE49-F238E27FC236}">
                <a16:creationId xmlns:a16="http://schemas.microsoft.com/office/drawing/2014/main" id="{5FF443B9-E85E-454C-A6DD-49E9B676AA76}"/>
              </a:ext>
            </a:extLst>
          </p:cNvPr>
          <p:cNvCxnSpPr>
            <a:stCxn id="19" idx="3"/>
            <a:endCxn id="21" idx="1"/>
          </p:cNvCxnSpPr>
          <p:nvPr/>
        </p:nvCxnSpPr>
        <p:spPr>
          <a:xfrm>
            <a:off x="7087775" y="3236425"/>
            <a:ext cx="458700" cy="346800"/>
          </a:xfrm>
          <a:prstGeom prst="straightConnector1">
            <a:avLst/>
          </a:prstGeom>
          <a:noFill/>
          <a:ln w="28575" cap="flat" cmpd="sng">
            <a:solidFill>
              <a:srgbClr val="999999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26" name="Google Shape;530;p55">
            <a:extLst>
              <a:ext uri="{FF2B5EF4-FFF2-40B4-BE49-F238E27FC236}">
                <a16:creationId xmlns:a16="http://schemas.microsoft.com/office/drawing/2014/main" id="{01156369-7FF7-7E48-8F14-574E84DA76E5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91423" y="3836596"/>
            <a:ext cx="1139025" cy="1400051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531;p55">
            <a:extLst>
              <a:ext uri="{FF2B5EF4-FFF2-40B4-BE49-F238E27FC236}">
                <a16:creationId xmlns:a16="http://schemas.microsoft.com/office/drawing/2014/main" id="{0A6BB354-0EC8-C741-A4DE-67C3A034D244}"/>
              </a:ext>
            </a:extLst>
          </p:cNvPr>
          <p:cNvSpPr txBox="1"/>
          <p:nvPr/>
        </p:nvSpPr>
        <p:spPr>
          <a:xfrm>
            <a:off x="4316125" y="1858600"/>
            <a:ext cx="2908800" cy="3321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8" name="Google Shape;532;p55">
            <a:extLst>
              <a:ext uri="{FF2B5EF4-FFF2-40B4-BE49-F238E27FC236}">
                <a16:creationId xmlns:a16="http://schemas.microsoft.com/office/drawing/2014/main" id="{B24C54DF-20CE-3F4F-8145-F04EDB782869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93450" y="1858600"/>
            <a:ext cx="1799375" cy="3321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533;p55">
            <a:extLst>
              <a:ext uri="{FF2B5EF4-FFF2-40B4-BE49-F238E27FC236}">
                <a16:creationId xmlns:a16="http://schemas.microsoft.com/office/drawing/2014/main" id="{227435B0-045A-F142-A886-6E8BA32141B8}"/>
              </a:ext>
            </a:extLst>
          </p:cNvPr>
          <p:cNvSpPr txBox="1"/>
          <p:nvPr/>
        </p:nvSpPr>
        <p:spPr>
          <a:xfrm>
            <a:off x="1323600" y="1790725"/>
            <a:ext cx="1885800" cy="42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Per-image computation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" name="Google Shape;534;p55">
            <a:extLst>
              <a:ext uri="{FF2B5EF4-FFF2-40B4-BE49-F238E27FC236}">
                <a16:creationId xmlns:a16="http://schemas.microsoft.com/office/drawing/2014/main" id="{47CA9683-3A72-3242-B044-C3DC5217C80E}"/>
              </a:ext>
            </a:extLst>
          </p:cNvPr>
          <p:cNvSpPr txBox="1"/>
          <p:nvPr/>
        </p:nvSpPr>
        <p:spPr>
          <a:xfrm>
            <a:off x="4319725" y="1809700"/>
            <a:ext cx="3041100" cy="42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Per-region computation for each</a:t>
            </a:r>
            <a:r>
              <a:rPr lang="en" sz="1200" i="1">
                <a:latin typeface="Lato"/>
                <a:ea typeface="Lato"/>
                <a:cs typeface="Lato"/>
                <a:sym typeface="Lato"/>
              </a:rPr>
              <a:t> r</a:t>
            </a:r>
            <a:r>
              <a:rPr lang="en" sz="1200">
                <a:latin typeface="Lato"/>
                <a:ea typeface="Lato"/>
                <a:cs typeface="Lato"/>
                <a:sym typeface="Lato"/>
              </a:rPr>
              <a:t>_</a:t>
            </a:r>
            <a:r>
              <a:rPr lang="en" sz="1200" i="1">
                <a:latin typeface="Lato"/>
                <a:ea typeface="Lato"/>
                <a:cs typeface="Lato"/>
                <a:sym typeface="Lato"/>
              </a:rPr>
              <a:t>i</a:t>
            </a:r>
            <a:r>
              <a:rPr lang="en" sz="1200">
                <a:latin typeface="Lato"/>
                <a:ea typeface="Lato"/>
                <a:cs typeface="Lato"/>
                <a:sym typeface="Lato"/>
              </a:rPr>
              <a:t> ∈ </a:t>
            </a:r>
            <a:r>
              <a:rPr lang="en" sz="1200" i="1">
                <a:latin typeface="Lato"/>
                <a:ea typeface="Lato"/>
                <a:cs typeface="Lato"/>
                <a:sym typeface="Lato"/>
              </a:rPr>
              <a:t>r(I)</a:t>
            </a:r>
            <a:endParaRPr sz="1200" i="1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1" name="Google Shape;535;p55">
            <a:extLst>
              <a:ext uri="{FF2B5EF4-FFF2-40B4-BE49-F238E27FC236}">
                <a16:creationId xmlns:a16="http://schemas.microsoft.com/office/drawing/2014/main" id="{ADBD53A7-7BA0-C942-AAAE-D4B64765283C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58338" y="3092275"/>
            <a:ext cx="394200" cy="39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536;p55">
            <a:extLst>
              <a:ext uri="{FF2B5EF4-FFF2-40B4-BE49-F238E27FC236}">
                <a16:creationId xmlns:a16="http://schemas.microsoft.com/office/drawing/2014/main" id="{DCDCB544-9712-A849-81FC-DE6C4D776191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745238" y="3123325"/>
            <a:ext cx="606941" cy="332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" name="Google Shape;537;p55">
            <a:extLst>
              <a:ext uri="{FF2B5EF4-FFF2-40B4-BE49-F238E27FC236}">
                <a16:creationId xmlns:a16="http://schemas.microsoft.com/office/drawing/2014/main" id="{4D2FE75E-0447-4E4F-94B5-E9D1738C95F8}"/>
              </a:ext>
            </a:extLst>
          </p:cNvPr>
          <p:cNvCxnSpPr/>
          <p:nvPr/>
        </p:nvCxnSpPr>
        <p:spPr>
          <a:xfrm rot="10800000">
            <a:off x="1733600" y="2841725"/>
            <a:ext cx="4200" cy="429900"/>
          </a:xfrm>
          <a:prstGeom prst="straightConnector1">
            <a:avLst/>
          </a:prstGeom>
          <a:noFill/>
          <a:ln w="28575" cap="flat" cmpd="sng">
            <a:solidFill>
              <a:srgbClr val="999999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34" name="Google Shape;538;p55">
            <a:extLst>
              <a:ext uri="{FF2B5EF4-FFF2-40B4-BE49-F238E27FC236}">
                <a16:creationId xmlns:a16="http://schemas.microsoft.com/office/drawing/2014/main" id="{0E6815CC-C9C9-0E43-BDC0-6689832A0AE8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340913" y="3184603"/>
            <a:ext cx="865750" cy="83589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" name="Google Shape;539;p55">
            <a:extLst>
              <a:ext uri="{FF2B5EF4-FFF2-40B4-BE49-F238E27FC236}">
                <a16:creationId xmlns:a16="http://schemas.microsoft.com/office/drawing/2014/main" id="{355BDAFC-FAA2-A441-80B8-47DDFCD5E5D3}"/>
              </a:ext>
            </a:extLst>
          </p:cNvPr>
          <p:cNvCxnSpPr/>
          <p:nvPr/>
        </p:nvCxnSpPr>
        <p:spPr>
          <a:xfrm>
            <a:off x="3757313" y="2646361"/>
            <a:ext cx="3600" cy="478200"/>
          </a:xfrm>
          <a:prstGeom prst="straightConnector1">
            <a:avLst/>
          </a:prstGeom>
          <a:noFill/>
          <a:ln w="28575" cap="flat" cmpd="sng">
            <a:solidFill>
              <a:srgbClr val="99999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6" name="Google Shape;541;p55">
            <a:extLst>
              <a:ext uri="{FF2B5EF4-FFF2-40B4-BE49-F238E27FC236}">
                <a16:creationId xmlns:a16="http://schemas.microsoft.com/office/drawing/2014/main" id="{03DE908E-5C7A-B443-AA8D-E749C7903743}"/>
              </a:ext>
            </a:extLst>
          </p:cNvPr>
          <p:cNvCxnSpPr/>
          <p:nvPr/>
        </p:nvCxnSpPr>
        <p:spPr>
          <a:xfrm>
            <a:off x="3053750" y="2646250"/>
            <a:ext cx="707100" cy="0"/>
          </a:xfrm>
          <a:prstGeom prst="straightConnector1">
            <a:avLst/>
          </a:prstGeom>
          <a:noFill/>
          <a:ln w="2857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7" name="Google Shape;542;p55">
            <a:extLst>
              <a:ext uri="{FF2B5EF4-FFF2-40B4-BE49-F238E27FC236}">
                <a16:creationId xmlns:a16="http://schemas.microsoft.com/office/drawing/2014/main" id="{D9DBD3E0-DEA9-1D45-9AAB-F64023DEF951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432238" y="2513796"/>
            <a:ext cx="606925" cy="347717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543;p55">
            <a:extLst>
              <a:ext uri="{FF2B5EF4-FFF2-40B4-BE49-F238E27FC236}">
                <a16:creationId xmlns:a16="http://schemas.microsoft.com/office/drawing/2014/main" id="{D3956A9E-0C70-F449-BD99-BCFCE3E340CC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444787" y="4517849"/>
            <a:ext cx="581814" cy="3106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9" name="Google Shape;544;p55">
            <a:extLst>
              <a:ext uri="{FF2B5EF4-FFF2-40B4-BE49-F238E27FC236}">
                <a16:creationId xmlns:a16="http://schemas.microsoft.com/office/drawing/2014/main" id="{D1D17B38-B71B-5945-877E-C36BE0BB4865}"/>
              </a:ext>
            </a:extLst>
          </p:cNvPr>
          <p:cNvCxnSpPr/>
          <p:nvPr/>
        </p:nvCxnSpPr>
        <p:spPr>
          <a:xfrm flipH="1">
            <a:off x="2026800" y="3087937"/>
            <a:ext cx="773700" cy="1416600"/>
          </a:xfrm>
          <a:prstGeom prst="straightConnector1">
            <a:avLst/>
          </a:prstGeom>
          <a:noFill/>
          <a:ln w="28575" cap="flat" cmpd="sng">
            <a:solidFill>
              <a:srgbClr val="999999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40" name="Google Shape;546;p55">
            <a:extLst>
              <a:ext uri="{FF2B5EF4-FFF2-40B4-BE49-F238E27FC236}">
                <a16:creationId xmlns:a16="http://schemas.microsoft.com/office/drawing/2014/main" id="{9AB55BFB-747F-F74A-9296-D19099C13F8D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370227" y="2475623"/>
            <a:ext cx="895488" cy="585356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547;p55">
            <a:extLst>
              <a:ext uri="{FF2B5EF4-FFF2-40B4-BE49-F238E27FC236}">
                <a16:creationId xmlns:a16="http://schemas.microsoft.com/office/drawing/2014/main" id="{1D145C33-3AFF-2043-A946-7F73B93E6D36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3376488" y="3151400"/>
            <a:ext cx="765100" cy="33618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548;p55">
            <a:extLst>
              <a:ext uri="{FF2B5EF4-FFF2-40B4-BE49-F238E27FC236}">
                <a16:creationId xmlns:a16="http://schemas.microsoft.com/office/drawing/2014/main" id="{C0E6E5AB-FE20-C14F-8D25-4F1659FC5A05}"/>
              </a:ext>
            </a:extLst>
          </p:cNvPr>
          <p:cNvSpPr txBox="1"/>
          <p:nvPr/>
        </p:nvSpPr>
        <p:spPr>
          <a:xfrm>
            <a:off x="4404750" y="3783475"/>
            <a:ext cx="4399500" cy="9915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3" name="Google Shape;549;p55">
            <a:extLst>
              <a:ext uri="{FF2B5EF4-FFF2-40B4-BE49-F238E27FC236}">
                <a16:creationId xmlns:a16="http://schemas.microsoft.com/office/drawing/2014/main" id="{F217EF52-B430-044E-823D-A51CA36E0C70}"/>
              </a:ext>
            </a:extLst>
          </p:cNvPr>
          <p:cNvCxnSpPr/>
          <p:nvPr/>
        </p:nvCxnSpPr>
        <p:spPr>
          <a:xfrm>
            <a:off x="6544725" y="4390850"/>
            <a:ext cx="394200" cy="0"/>
          </a:xfrm>
          <a:prstGeom prst="straightConnector1">
            <a:avLst/>
          </a:prstGeom>
          <a:noFill/>
          <a:ln w="28575" cap="flat" cmpd="sng">
            <a:solidFill>
              <a:srgbClr val="999999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44" name="Google Shape;550;p55">
            <a:extLst>
              <a:ext uri="{FF2B5EF4-FFF2-40B4-BE49-F238E27FC236}">
                <a16:creationId xmlns:a16="http://schemas.microsoft.com/office/drawing/2014/main" id="{CAFAF740-A964-B94C-A96F-53D7D1A97A03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7024950" y="4262938"/>
            <a:ext cx="459600" cy="25582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5" name="Google Shape;551;p55">
            <a:extLst>
              <a:ext uri="{FF2B5EF4-FFF2-40B4-BE49-F238E27FC236}">
                <a16:creationId xmlns:a16="http://schemas.microsoft.com/office/drawing/2014/main" id="{AFE41550-F582-F643-B75C-06E539430546}"/>
              </a:ext>
            </a:extLst>
          </p:cNvPr>
          <p:cNvCxnSpPr/>
          <p:nvPr/>
        </p:nvCxnSpPr>
        <p:spPr>
          <a:xfrm>
            <a:off x="5249488" y="3560963"/>
            <a:ext cx="352800" cy="558300"/>
          </a:xfrm>
          <a:prstGeom prst="straightConnector1">
            <a:avLst/>
          </a:prstGeom>
          <a:noFill/>
          <a:ln w="28575" cap="flat" cmpd="sng">
            <a:solidFill>
              <a:srgbClr val="99999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6" name="Google Shape;552;p55">
            <a:extLst>
              <a:ext uri="{FF2B5EF4-FFF2-40B4-BE49-F238E27FC236}">
                <a16:creationId xmlns:a16="http://schemas.microsoft.com/office/drawing/2014/main" id="{C8EDA092-C80A-FB44-8111-27144FE6C4EC}"/>
              </a:ext>
            </a:extLst>
          </p:cNvPr>
          <p:cNvSpPr txBox="1"/>
          <p:nvPr/>
        </p:nvSpPr>
        <p:spPr>
          <a:xfrm>
            <a:off x="7552950" y="4158575"/>
            <a:ext cx="1453800" cy="3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FF"/>
                </a:solidFill>
                <a:latin typeface="Lato"/>
                <a:ea typeface="Lato"/>
                <a:cs typeface="Lato"/>
                <a:sym typeface="Lato"/>
              </a:rPr>
              <a:t>通常Mask size </a:t>
            </a:r>
            <a:endParaRPr sz="1200">
              <a:solidFill>
                <a:srgbClr val="0000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FF"/>
                </a:solidFill>
                <a:latin typeface="Lato"/>
                <a:ea typeface="Lato"/>
                <a:cs typeface="Lato"/>
                <a:sym typeface="Lato"/>
              </a:rPr>
              <a:t>在 28 x 28 左右</a:t>
            </a:r>
            <a:endParaRPr sz="1200">
              <a:solidFill>
                <a:srgbClr val="0000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7" name="Google Shape;553;p55">
            <a:extLst>
              <a:ext uri="{FF2B5EF4-FFF2-40B4-BE49-F238E27FC236}">
                <a16:creationId xmlns:a16="http://schemas.microsoft.com/office/drawing/2014/main" id="{256FA25D-B9F1-0F4E-83B4-2A21DB6802AA}"/>
              </a:ext>
            </a:extLst>
          </p:cNvPr>
          <p:cNvSpPr txBox="1"/>
          <p:nvPr/>
        </p:nvSpPr>
        <p:spPr>
          <a:xfrm>
            <a:off x="5004900" y="4217713"/>
            <a:ext cx="1453800" cy="448573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i="1" dirty="0" err="1">
                <a:latin typeface="Lato"/>
                <a:ea typeface="Lato"/>
                <a:cs typeface="Lato"/>
                <a:sym typeface="Lato"/>
              </a:rPr>
              <a:t>h</a:t>
            </a:r>
            <a:r>
              <a:rPr lang="en" b="1" dirty="0" err="1">
                <a:latin typeface="Lato"/>
                <a:ea typeface="Lato"/>
                <a:cs typeface="Lato"/>
                <a:sym typeface="Lato"/>
              </a:rPr>
              <a:t>_new</a:t>
            </a:r>
            <a:r>
              <a:rPr lang="en" dirty="0">
                <a:latin typeface="Lato"/>
                <a:ea typeface="Lato"/>
                <a:cs typeface="Lato"/>
                <a:sym typeface="Lato"/>
              </a:rPr>
              <a:t> (</a:t>
            </a:r>
            <a:r>
              <a:rPr lang="en" i="1" dirty="0" err="1">
                <a:latin typeface="Lato"/>
                <a:ea typeface="Lato"/>
                <a:cs typeface="Lato"/>
                <a:sym typeface="Lato"/>
              </a:rPr>
              <a:t>g</a:t>
            </a:r>
            <a:r>
              <a:rPr lang="en" dirty="0" err="1">
                <a:latin typeface="Lato"/>
                <a:ea typeface="Lato"/>
                <a:cs typeface="Lato"/>
                <a:sym typeface="Lato"/>
              </a:rPr>
              <a:t>_i</a:t>
            </a:r>
            <a:r>
              <a:rPr lang="en" dirty="0">
                <a:latin typeface="Lato"/>
                <a:ea typeface="Lato"/>
                <a:cs typeface="Lato"/>
                <a:sym typeface="Lato"/>
              </a:rPr>
              <a:t>)</a:t>
            </a:r>
            <a:endParaRPr dirty="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8" name="Google Shape;554;p55">
            <a:extLst>
              <a:ext uri="{FF2B5EF4-FFF2-40B4-BE49-F238E27FC236}">
                <a16:creationId xmlns:a16="http://schemas.microsoft.com/office/drawing/2014/main" id="{FFCCC5D7-E4E2-2B4D-AEF9-4076A74F65CA}"/>
              </a:ext>
            </a:extLst>
          </p:cNvPr>
          <p:cNvSpPr txBox="1"/>
          <p:nvPr/>
        </p:nvSpPr>
        <p:spPr>
          <a:xfrm>
            <a:off x="4812875" y="2791074"/>
            <a:ext cx="773700" cy="3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>
                <a:latin typeface="Lato"/>
                <a:ea typeface="Lato"/>
                <a:cs typeface="Lato"/>
                <a:sym typeface="Lato"/>
              </a:rPr>
              <a:t>g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_i</a:t>
            </a:r>
            <a:endParaRPr/>
          </a:p>
        </p:txBody>
      </p:sp>
      <p:sp>
        <p:nvSpPr>
          <p:cNvPr id="49" name="Google Shape;555;p55">
            <a:extLst>
              <a:ext uri="{FF2B5EF4-FFF2-40B4-BE49-F238E27FC236}">
                <a16:creationId xmlns:a16="http://schemas.microsoft.com/office/drawing/2014/main" id="{BDE8CFCD-DEB3-A644-B2D2-AD8C9BB35152}"/>
              </a:ext>
            </a:extLst>
          </p:cNvPr>
          <p:cNvSpPr txBox="1"/>
          <p:nvPr/>
        </p:nvSpPr>
        <p:spPr>
          <a:xfrm>
            <a:off x="3994700" y="2444388"/>
            <a:ext cx="1453800" cy="3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err="1">
                <a:solidFill>
                  <a:srgbClr val="0000FF"/>
                </a:solidFill>
                <a:latin typeface="Lato"/>
                <a:ea typeface="Lato"/>
                <a:cs typeface="Lato"/>
                <a:sym typeface="Lato"/>
              </a:rPr>
              <a:t>训练过程</a:t>
            </a:r>
            <a:endParaRPr b="1" dirty="0">
              <a:solidFill>
                <a:srgbClr val="0000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120694916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E955F39-E350-4A8F-8C9A-360C04A0C27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zh-CN" dirty="0"/>
              <a:t>Instance Segmentation: Mask RCNN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7BAA864-93A1-49BC-9A4E-955C37F595FF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1C93FE00-0B4C-AF40-8F57-0F2E12FDE392}" type="slidenum">
              <a:rPr kumimoji="1" lang="zh-CN" altLang="en-US" smtClean="0"/>
              <a:pPr/>
              <a:t>42</a:t>
            </a:fld>
            <a:endParaRPr kumimoji="1" lang="zh-CN" altLang="en-US" dirty="0"/>
          </a:p>
        </p:txBody>
      </p:sp>
      <p:sp>
        <p:nvSpPr>
          <p:cNvPr id="9" name="Google Shape;515;p55">
            <a:extLst>
              <a:ext uri="{FF2B5EF4-FFF2-40B4-BE49-F238E27FC236}">
                <a16:creationId xmlns:a16="http://schemas.microsoft.com/office/drawing/2014/main" id="{FB5C799B-81B1-7247-B386-5FC7AE97FA45}"/>
              </a:ext>
            </a:extLst>
          </p:cNvPr>
          <p:cNvSpPr txBox="1"/>
          <p:nvPr/>
        </p:nvSpPr>
        <p:spPr>
          <a:xfrm>
            <a:off x="3265725" y="2371725"/>
            <a:ext cx="5538600" cy="14124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" name="Google Shape;516;p55">
            <a:extLst>
              <a:ext uri="{FF2B5EF4-FFF2-40B4-BE49-F238E27FC236}">
                <a16:creationId xmlns:a16="http://schemas.microsoft.com/office/drawing/2014/main" id="{D37BC36A-565F-794C-A733-40150FC57550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265725" y="3784125"/>
            <a:ext cx="1139025" cy="172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517;p55">
            <a:extLst>
              <a:ext uri="{FF2B5EF4-FFF2-40B4-BE49-F238E27FC236}">
                <a16:creationId xmlns:a16="http://schemas.microsoft.com/office/drawing/2014/main" id="{3A41314D-CBF3-F94C-8372-2C697EBF5114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4100" y="2371725"/>
            <a:ext cx="2721625" cy="31408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518;p55">
            <a:extLst>
              <a:ext uri="{FF2B5EF4-FFF2-40B4-BE49-F238E27FC236}">
                <a16:creationId xmlns:a16="http://schemas.microsoft.com/office/drawing/2014/main" id="{09AF13BB-F614-1840-9044-02DC5D1D682C}"/>
              </a:ext>
            </a:extLst>
          </p:cNvPr>
          <p:cNvSpPr txBox="1"/>
          <p:nvPr/>
        </p:nvSpPr>
        <p:spPr>
          <a:xfrm>
            <a:off x="544675" y="2921125"/>
            <a:ext cx="459600" cy="63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i="1"/>
              <a:t>I</a:t>
            </a:r>
            <a:r>
              <a:rPr lang="en" sz="2400"/>
              <a:t>:</a:t>
            </a:r>
            <a:endParaRPr sz="2400"/>
          </a:p>
        </p:txBody>
      </p:sp>
      <p:cxnSp>
        <p:nvCxnSpPr>
          <p:cNvPr id="15" name="Google Shape;519;p55">
            <a:extLst>
              <a:ext uri="{FF2B5EF4-FFF2-40B4-BE49-F238E27FC236}">
                <a16:creationId xmlns:a16="http://schemas.microsoft.com/office/drawing/2014/main" id="{A554F2E9-2EF4-4942-B4D8-70C9DF2C0B83}"/>
              </a:ext>
            </a:extLst>
          </p:cNvPr>
          <p:cNvCxnSpPr/>
          <p:nvPr/>
        </p:nvCxnSpPr>
        <p:spPr>
          <a:xfrm rot="10800000" flipH="1">
            <a:off x="2122413" y="4666288"/>
            <a:ext cx="973200" cy="13800"/>
          </a:xfrm>
          <a:prstGeom prst="straightConnector1">
            <a:avLst/>
          </a:prstGeom>
          <a:noFill/>
          <a:ln w="28575" cap="flat" cmpd="sng">
            <a:solidFill>
              <a:srgbClr val="99999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" name="Google Shape;520;p55">
            <a:extLst>
              <a:ext uri="{FF2B5EF4-FFF2-40B4-BE49-F238E27FC236}">
                <a16:creationId xmlns:a16="http://schemas.microsoft.com/office/drawing/2014/main" id="{D5B77EEA-35F2-FA47-9546-AC65E8BFFB79}"/>
              </a:ext>
            </a:extLst>
          </p:cNvPr>
          <p:cNvCxnSpPr/>
          <p:nvPr/>
        </p:nvCxnSpPr>
        <p:spPr>
          <a:xfrm>
            <a:off x="4266275" y="3289375"/>
            <a:ext cx="394200" cy="0"/>
          </a:xfrm>
          <a:prstGeom prst="straightConnector1">
            <a:avLst/>
          </a:prstGeom>
          <a:noFill/>
          <a:ln w="28575" cap="flat" cmpd="sng">
            <a:solidFill>
              <a:srgbClr val="99999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7" name="Google Shape;521;p55">
            <a:extLst>
              <a:ext uri="{FF2B5EF4-FFF2-40B4-BE49-F238E27FC236}">
                <a16:creationId xmlns:a16="http://schemas.microsoft.com/office/drawing/2014/main" id="{F58B4B87-F278-5445-AC03-3FF1E0CB2FA8}"/>
              </a:ext>
            </a:extLst>
          </p:cNvPr>
          <p:cNvCxnSpPr/>
          <p:nvPr/>
        </p:nvCxnSpPr>
        <p:spPr>
          <a:xfrm rot="10800000">
            <a:off x="3756800" y="3514425"/>
            <a:ext cx="7200" cy="539100"/>
          </a:xfrm>
          <a:prstGeom prst="straightConnector1">
            <a:avLst/>
          </a:prstGeom>
          <a:noFill/>
          <a:ln w="28575" cap="flat" cmpd="sng">
            <a:solidFill>
              <a:srgbClr val="99999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8" name="Google Shape;522;p55">
            <a:extLst>
              <a:ext uri="{FF2B5EF4-FFF2-40B4-BE49-F238E27FC236}">
                <a16:creationId xmlns:a16="http://schemas.microsoft.com/office/drawing/2014/main" id="{C709390C-6C69-2F49-A091-635AE213BE09}"/>
              </a:ext>
            </a:extLst>
          </p:cNvPr>
          <p:cNvCxnSpPr/>
          <p:nvPr/>
        </p:nvCxnSpPr>
        <p:spPr>
          <a:xfrm>
            <a:off x="1797825" y="2686650"/>
            <a:ext cx="700500" cy="600"/>
          </a:xfrm>
          <a:prstGeom prst="straightConnector1">
            <a:avLst/>
          </a:prstGeom>
          <a:noFill/>
          <a:ln w="28575" cap="flat" cmpd="sng">
            <a:solidFill>
              <a:srgbClr val="999999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9" name="Google Shape;523;p55">
            <a:extLst>
              <a:ext uri="{FF2B5EF4-FFF2-40B4-BE49-F238E27FC236}">
                <a16:creationId xmlns:a16="http://schemas.microsoft.com/office/drawing/2014/main" id="{5B506BC1-729E-A04F-9D05-2B832E905AC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44900" y="2688738"/>
            <a:ext cx="142875" cy="109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524;p55">
            <a:extLst>
              <a:ext uri="{FF2B5EF4-FFF2-40B4-BE49-F238E27FC236}">
                <a16:creationId xmlns:a16="http://schemas.microsoft.com/office/drawing/2014/main" id="{5F452F87-F1F8-5949-BCDB-5E0445C208BE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42250" y="2628527"/>
            <a:ext cx="1165825" cy="5515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525;p55">
            <a:extLst>
              <a:ext uri="{FF2B5EF4-FFF2-40B4-BE49-F238E27FC236}">
                <a16:creationId xmlns:a16="http://schemas.microsoft.com/office/drawing/2014/main" id="{13F69A9B-D392-614D-B6D3-D0BE2912DA56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46459" y="3382146"/>
            <a:ext cx="1157400" cy="4019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" name="Google Shape;526;p55">
            <a:extLst>
              <a:ext uri="{FF2B5EF4-FFF2-40B4-BE49-F238E27FC236}">
                <a16:creationId xmlns:a16="http://schemas.microsoft.com/office/drawing/2014/main" id="{DF3B7BA1-0D75-2147-9FD4-5E0C60A9A4E3}"/>
              </a:ext>
            </a:extLst>
          </p:cNvPr>
          <p:cNvCxnSpPr/>
          <p:nvPr/>
        </p:nvCxnSpPr>
        <p:spPr>
          <a:xfrm>
            <a:off x="5250400" y="3289375"/>
            <a:ext cx="394200" cy="0"/>
          </a:xfrm>
          <a:prstGeom prst="straightConnector1">
            <a:avLst/>
          </a:prstGeom>
          <a:noFill/>
          <a:ln w="28575" cap="flat" cmpd="sng">
            <a:solidFill>
              <a:srgbClr val="99999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" name="Google Shape;527;p55">
            <a:extLst>
              <a:ext uri="{FF2B5EF4-FFF2-40B4-BE49-F238E27FC236}">
                <a16:creationId xmlns:a16="http://schemas.microsoft.com/office/drawing/2014/main" id="{7FBD9031-C447-7A41-B967-A8554BD0C20A}"/>
              </a:ext>
            </a:extLst>
          </p:cNvPr>
          <p:cNvCxnSpPr/>
          <p:nvPr/>
        </p:nvCxnSpPr>
        <p:spPr>
          <a:xfrm>
            <a:off x="6544725" y="3289375"/>
            <a:ext cx="394200" cy="0"/>
          </a:xfrm>
          <a:prstGeom prst="straightConnector1">
            <a:avLst/>
          </a:prstGeom>
          <a:noFill/>
          <a:ln w="28575" cap="flat" cmpd="sng">
            <a:solidFill>
              <a:srgbClr val="99999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4" name="Google Shape;528;p55">
            <a:extLst>
              <a:ext uri="{FF2B5EF4-FFF2-40B4-BE49-F238E27FC236}">
                <a16:creationId xmlns:a16="http://schemas.microsoft.com/office/drawing/2014/main" id="{1632954D-3012-A046-B33A-CEB70A6D39F4}"/>
              </a:ext>
            </a:extLst>
          </p:cNvPr>
          <p:cNvCxnSpPr>
            <a:stCxn id="19" idx="3"/>
            <a:endCxn id="20" idx="1"/>
          </p:cNvCxnSpPr>
          <p:nvPr/>
        </p:nvCxnSpPr>
        <p:spPr>
          <a:xfrm rot="10800000" flipH="1">
            <a:off x="7087775" y="2904325"/>
            <a:ext cx="454500" cy="332100"/>
          </a:xfrm>
          <a:prstGeom prst="straightConnector1">
            <a:avLst/>
          </a:prstGeom>
          <a:noFill/>
          <a:ln w="28575" cap="flat" cmpd="sng">
            <a:solidFill>
              <a:srgbClr val="99999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5" name="Google Shape;529;p55">
            <a:extLst>
              <a:ext uri="{FF2B5EF4-FFF2-40B4-BE49-F238E27FC236}">
                <a16:creationId xmlns:a16="http://schemas.microsoft.com/office/drawing/2014/main" id="{5FF443B9-E85E-454C-A6DD-49E9B676AA76}"/>
              </a:ext>
            </a:extLst>
          </p:cNvPr>
          <p:cNvCxnSpPr>
            <a:stCxn id="19" idx="3"/>
            <a:endCxn id="21" idx="1"/>
          </p:cNvCxnSpPr>
          <p:nvPr/>
        </p:nvCxnSpPr>
        <p:spPr>
          <a:xfrm>
            <a:off x="7087775" y="3236425"/>
            <a:ext cx="458700" cy="346800"/>
          </a:xfrm>
          <a:prstGeom prst="straightConnector1">
            <a:avLst/>
          </a:prstGeom>
          <a:noFill/>
          <a:ln w="28575" cap="flat" cmpd="sng">
            <a:solidFill>
              <a:srgbClr val="999999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26" name="Google Shape;530;p55">
            <a:extLst>
              <a:ext uri="{FF2B5EF4-FFF2-40B4-BE49-F238E27FC236}">
                <a16:creationId xmlns:a16="http://schemas.microsoft.com/office/drawing/2014/main" id="{01156369-7FF7-7E48-8F14-574E84DA76E5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91423" y="3836596"/>
            <a:ext cx="1139025" cy="1400051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531;p55">
            <a:extLst>
              <a:ext uri="{FF2B5EF4-FFF2-40B4-BE49-F238E27FC236}">
                <a16:creationId xmlns:a16="http://schemas.microsoft.com/office/drawing/2014/main" id="{0A6BB354-0EC8-C741-A4DE-67C3A034D244}"/>
              </a:ext>
            </a:extLst>
          </p:cNvPr>
          <p:cNvSpPr txBox="1"/>
          <p:nvPr/>
        </p:nvSpPr>
        <p:spPr>
          <a:xfrm>
            <a:off x="4316125" y="1858600"/>
            <a:ext cx="2908800" cy="3321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8" name="Google Shape;532;p55">
            <a:extLst>
              <a:ext uri="{FF2B5EF4-FFF2-40B4-BE49-F238E27FC236}">
                <a16:creationId xmlns:a16="http://schemas.microsoft.com/office/drawing/2014/main" id="{B24C54DF-20CE-3F4F-8145-F04EDB782869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93450" y="1858600"/>
            <a:ext cx="1799375" cy="3321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533;p55">
            <a:extLst>
              <a:ext uri="{FF2B5EF4-FFF2-40B4-BE49-F238E27FC236}">
                <a16:creationId xmlns:a16="http://schemas.microsoft.com/office/drawing/2014/main" id="{227435B0-045A-F142-A886-6E8BA32141B8}"/>
              </a:ext>
            </a:extLst>
          </p:cNvPr>
          <p:cNvSpPr txBox="1"/>
          <p:nvPr/>
        </p:nvSpPr>
        <p:spPr>
          <a:xfrm>
            <a:off x="1323600" y="1790725"/>
            <a:ext cx="1885800" cy="42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Per-image computation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" name="Google Shape;534;p55">
            <a:extLst>
              <a:ext uri="{FF2B5EF4-FFF2-40B4-BE49-F238E27FC236}">
                <a16:creationId xmlns:a16="http://schemas.microsoft.com/office/drawing/2014/main" id="{47CA9683-3A72-3242-B044-C3DC5217C80E}"/>
              </a:ext>
            </a:extLst>
          </p:cNvPr>
          <p:cNvSpPr txBox="1"/>
          <p:nvPr/>
        </p:nvSpPr>
        <p:spPr>
          <a:xfrm>
            <a:off x="4319725" y="1809700"/>
            <a:ext cx="3041100" cy="42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Per-region computation for each</a:t>
            </a:r>
            <a:r>
              <a:rPr lang="en" sz="1200" i="1">
                <a:latin typeface="Lato"/>
                <a:ea typeface="Lato"/>
                <a:cs typeface="Lato"/>
                <a:sym typeface="Lato"/>
              </a:rPr>
              <a:t> r</a:t>
            </a:r>
            <a:r>
              <a:rPr lang="en" sz="1200">
                <a:latin typeface="Lato"/>
                <a:ea typeface="Lato"/>
                <a:cs typeface="Lato"/>
                <a:sym typeface="Lato"/>
              </a:rPr>
              <a:t>_</a:t>
            </a:r>
            <a:r>
              <a:rPr lang="en" sz="1200" i="1">
                <a:latin typeface="Lato"/>
                <a:ea typeface="Lato"/>
                <a:cs typeface="Lato"/>
                <a:sym typeface="Lato"/>
              </a:rPr>
              <a:t>i</a:t>
            </a:r>
            <a:r>
              <a:rPr lang="en" sz="1200">
                <a:latin typeface="Lato"/>
                <a:ea typeface="Lato"/>
                <a:cs typeface="Lato"/>
                <a:sym typeface="Lato"/>
              </a:rPr>
              <a:t> ∈ </a:t>
            </a:r>
            <a:r>
              <a:rPr lang="en" sz="1200" i="1">
                <a:latin typeface="Lato"/>
                <a:ea typeface="Lato"/>
                <a:cs typeface="Lato"/>
                <a:sym typeface="Lato"/>
              </a:rPr>
              <a:t>r(I)</a:t>
            </a:r>
            <a:endParaRPr sz="1200" i="1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1" name="Google Shape;535;p55">
            <a:extLst>
              <a:ext uri="{FF2B5EF4-FFF2-40B4-BE49-F238E27FC236}">
                <a16:creationId xmlns:a16="http://schemas.microsoft.com/office/drawing/2014/main" id="{ADBD53A7-7BA0-C942-AAAE-D4B64765283C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58338" y="3092275"/>
            <a:ext cx="394200" cy="39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536;p55">
            <a:extLst>
              <a:ext uri="{FF2B5EF4-FFF2-40B4-BE49-F238E27FC236}">
                <a16:creationId xmlns:a16="http://schemas.microsoft.com/office/drawing/2014/main" id="{DCDCB544-9712-A849-81FC-DE6C4D776191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745238" y="3123325"/>
            <a:ext cx="606941" cy="332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" name="Google Shape;537;p55">
            <a:extLst>
              <a:ext uri="{FF2B5EF4-FFF2-40B4-BE49-F238E27FC236}">
                <a16:creationId xmlns:a16="http://schemas.microsoft.com/office/drawing/2014/main" id="{4D2FE75E-0447-4E4F-94B5-E9D1738C95F8}"/>
              </a:ext>
            </a:extLst>
          </p:cNvPr>
          <p:cNvCxnSpPr/>
          <p:nvPr/>
        </p:nvCxnSpPr>
        <p:spPr>
          <a:xfrm rot="10800000">
            <a:off x="1733600" y="2841725"/>
            <a:ext cx="4200" cy="429900"/>
          </a:xfrm>
          <a:prstGeom prst="straightConnector1">
            <a:avLst/>
          </a:prstGeom>
          <a:noFill/>
          <a:ln w="28575" cap="flat" cmpd="sng">
            <a:solidFill>
              <a:srgbClr val="999999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34" name="Google Shape;538;p55">
            <a:extLst>
              <a:ext uri="{FF2B5EF4-FFF2-40B4-BE49-F238E27FC236}">
                <a16:creationId xmlns:a16="http://schemas.microsoft.com/office/drawing/2014/main" id="{0E6815CC-C9C9-0E43-BDC0-6689832A0AE8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340913" y="3184603"/>
            <a:ext cx="865750" cy="83589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" name="Google Shape;539;p55">
            <a:extLst>
              <a:ext uri="{FF2B5EF4-FFF2-40B4-BE49-F238E27FC236}">
                <a16:creationId xmlns:a16="http://schemas.microsoft.com/office/drawing/2014/main" id="{355BDAFC-FAA2-A441-80B8-47DDFCD5E5D3}"/>
              </a:ext>
            </a:extLst>
          </p:cNvPr>
          <p:cNvCxnSpPr/>
          <p:nvPr/>
        </p:nvCxnSpPr>
        <p:spPr>
          <a:xfrm>
            <a:off x="3757313" y="2646361"/>
            <a:ext cx="3600" cy="478200"/>
          </a:xfrm>
          <a:prstGeom prst="straightConnector1">
            <a:avLst/>
          </a:prstGeom>
          <a:noFill/>
          <a:ln w="28575" cap="flat" cmpd="sng">
            <a:solidFill>
              <a:srgbClr val="99999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6" name="Google Shape;541;p55">
            <a:extLst>
              <a:ext uri="{FF2B5EF4-FFF2-40B4-BE49-F238E27FC236}">
                <a16:creationId xmlns:a16="http://schemas.microsoft.com/office/drawing/2014/main" id="{03DE908E-5C7A-B443-AA8D-E749C7903743}"/>
              </a:ext>
            </a:extLst>
          </p:cNvPr>
          <p:cNvCxnSpPr/>
          <p:nvPr/>
        </p:nvCxnSpPr>
        <p:spPr>
          <a:xfrm>
            <a:off x="3053750" y="2646250"/>
            <a:ext cx="707100" cy="0"/>
          </a:xfrm>
          <a:prstGeom prst="straightConnector1">
            <a:avLst/>
          </a:prstGeom>
          <a:noFill/>
          <a:ln w="2857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7" name="Google Shape;542;p55">
            <a:extLst>
              <a:ext uri="{FF2B5EF4-FFF2-40B4-BE49-F238E27FC236}">
                <a16:creationId xmlns:a16="http://schemas.microsoft.com/office/drawing/2014/main" id="{D9DBD3E0-DEA9-1D45-9AAB-F64023DEF951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432238" y="2513796"/>
            <a:ext cx="606925" cy="347717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543;p55">
            <a:extLst>
              <a:ext uri="{FF2B5EF4-FFF2-40B4-BE49-F238E27FC236}">
                <a16:creationId xmlns:a16="http://schemas.microsoft.com/office/drawing/2014/main" id="{D3956A9E-0C70-F449-BD99-BCFCE3E340CC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444787" y="4517849"/>
            <a:ext cx="581814" cy="3106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9" name="Google Shape;544;p55">
            <a:extLst>
              <a:ext uri="{FF2B5EF4-FFF2-40B4-BE49-F238E27FC236}">
                <a16:creationId xmlns:a16="http://schemas.microsoft.com/office/drawing/2014/main" id="{D1D17B38-B71B-5945-877E-C36BE0BB4865}"/>
              </a:ext>
            </a:extLst>
          </p:cNvPr>
          <p:cNvCxnSpPr/>
          <p:nvPr/>
        </p:nvCxnSpPr>
        <p:spPr>
          <a:xfrm flipH="1">
            <a:off x="2026800" y="3087937"/>
            <a:ext cx="773700" cy="1416600"/>
          </a:xfrm>
          <a:prstGeom prst="straightConnector1">
            <a:avLst/>
          </a:prstGeom>
          <a:noFill/>
          <a:ln w="28575" cap="flat" cmpd="sng">
            <a:solidFill>
              <a:srgbClr val="999999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40" name="Google Shape;546;p55">
            <a:extLst>
              <a:ext uri="{FF2B5EF4-FFF2-40B4-BE49-F238E27FC236}">
                <a16:creationId xmlns:a16="http://schemas.microsoft.com/office/drawing/2014/main" id="{9AB55BFB-747F-F74A-9296-D19099C13F8D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370227" y="2475623"/>
            <a:ext cx="895488" cy="585356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547;p55">
            <a:extLst>
              <a:ext uri="{FF2B5EF4-FFF2-40B4-BE49-F238E27FC236}">
                <a16:creationId xmlns:a16="http://schemas.microsoft.com/office/drawing/2014/main" id="{1D145C33-3AFF-2043-A946-7F73B93E6D36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3376488" y="3151400"/>
            <a:ext cx="765100" cy="33618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548;p55">
            <a:extLst>
              <a:ext uri="{FF2B5EF4-FFF2-40B4-BE49-F238E27FC236}">
                <a16:creationId xmlns:a16="http://schemas.microsoft.com/office/drawing/2014/main" id="{C0E6E5AB-FE20-C14F-8D25-4F1659FC5A05}"/>
              </a:ext>
            </a:extLst>
          </p:cNvPr>
          <p:cNvSpPr txBox="1"/>
          <p:nvPr/>
        </p:nvSpPr>
        <p:spPr>
          <a:xfrm>
            <a:off x="4404750" y="3783475"/>
            <a:ext cx="4399500" cy="9915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3" name="Google Shape;549;p55">
            <a:extLst>
              <a:ext uri="{FF2B5EF4-FFF2-40B4-BE49-F238E27FC236}">
                <a16:creationId xmlns:a16="http://schemas.microsoft.com/office/drawing/2014/main" id="{F217EF52-B430-044E-823D-A51CA36E0C70}"/>
              </a:ext>
            </a:extLst>
          </p:cNvPr>
          <p:cNvCxnSpPr/>
          <p:nvPr/>
        </p:nvCxnSpPr>
        <p:spPr>
          <a:xfrm>
            <a:off x="6544725" y="4390850"/>
            <a:ext cx="394200" cy="0"/>
          </a:xfrm>
          <a:prstGeom prst="straightConnector1">
            <a:avLst/>
          </a:prstGeom>
          <a:noFill/>
          <a:ln w="28575" cap="flat" cmpd="sng">
            <a:solidFill>
              <a:srgbClr val="999999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44" name="Google Shape;550;p55">
            <a:extLst>
              <a:ext uri="{FF2B5EF4-FFF2-40B4-BE49-F238E27FC236}">
                <a16:creationId xmlns:a16="http://schemas.microsoft.com/office/drawing/2014/main" id="{CAFAF740-A964-B94C-A96F-53D7D1A97A03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7024950" y="4262938"/>
            <a:ext cx="459600" cy="255820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554;p55">
            <a:extLst>
              <a:ext uri="{FF2B5EF4-FFF2-40B4-BE49-F238E27FC236}">
                <a16:creationId xmlns:a16="http://schemas.microsoft.com/office/drawing/2014/main" id="{FFCCC5D7-E4E2-2B4D-AEF9-4076A74F65CA}"/>
              </a:ext>
            </a:extLst>
          </p:cNvPr>
          <p:cNvSpPr txBox="1"/>
          <p:nvPr/>
        </p:nvSpPr>
        <p:spPr>
          <a:xfrm>
            <a:off x="4812875" y="2791074"/>
            <a:ext cx="773700" cy="3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>
                <a:latin typeface="Lato"/>
                <a:ea typeface="Lato"/>
                <a:cs typeface="Lato"/>
                <a:sym typeface="Lato"/>
              </a:rPr>
              <a:t>g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_i</a:t>
            </a:r>
            <a:endParaRPr/>
          </a:p>
        </p:txBody>
      </p:sp>
      <p:sp>
        <p:nvSpPr>
          <p:cNvPr id="49" name="Google Shape;555;p55">
            <a:extLst>
              <a:ext uri="{FF2B5EF4-FFF2-40B4-BE49-F238E27FC236}">
                <a16:creationId xmlns:a16="http://schemas.microsoft.com/office/drawing/2014/main" id="{BDE8CFCD-DEB3-A644-B2D2-AD8C9BB35152}"/>
              </a:ext>
            </a:extLst>
          </p:cNvPr>
          <p:cNvSpPr txBox="1"/>
          <p:nvPr/>
        </p:nvSpPr>
        <p:spPr>
          <a:xfrm>
            <a:off x="3994700" y="2444388"/>
            <a:ext cx="1453800" cy="3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err="1">
                <a:solidFill>
                  <a:srgbClr val="0000FF"/>
                </a:solidFill>
                <a:latin typeface="Lato"/>
                <a:ea typeface="Lato"/>
                <a:cs typeface="Lato"/>
                <a:sym typeface="Lato"/>
              </a:rPr>
              <a:t>测试过程</a:t>
            </a:r>
            <a:endParaRPr b="1" dirty="0">
              <a:solidFill>
                <a:srgbClr val="0000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0" name="Google Shape;597;p56">
            <a:extLst>
              <a:ext uri="{FF2B5EF4-FFF2-40B4-BE49-F238E27FC236}">
                <a16:creationId xmlns:a16="http://schemas.microsoft.com/office/drawing/2014/main" id="{E1FFF9D2-0985-FD42-96D7-6CF0AC5BB526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77006" y="4259403"/>
            <a:ext cx="394200" cy="394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1" name="Google Shape;601;p56">
            <a:extLst>
              <a:ext uri="{FF2B5EF4-FFF2-40B4-BE49-F238E27FC236}">
                <a16:creationId xmlns:a16="http://schemas.microsoft.com/office/drawing/2014/main" id="{6BC6BAD9-D625-5F43-A644-2D37C60160AA}"/>
              </a:ext>
            </a:extLst>
          </p:cNvPr>
          <p:cNvCxnSpPr/>
          <p:nvPr/>
        </p:nvCxnSpPr>
        <p:spPr>
          <a:xfrm rot="10800000">
            <a:off x="4558525" y="3726338"/>
            <a:ext cx="3541800" cy="196500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rgbClr val="6D9EEB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52" name="Google Shape;602;p56">
            <a:extLst>
              <a:ext uri="{FF2B5EF4-FFF2-40B4-BE49-F238E27FC236}">
                <a16:creationId xmlns:a16="http://schemas.microsoft.com/office/drawing/2014/main" id="{5882DB9D-2744-5643-8CBB-60057135F26C}"/>
              </a:ext>
            </a:extLst>
          </p:cNvPr>
          <p:cNvSpPr/>
          <p:nvPr/>
        </p:nvSpPr>
        <p:spPr>
          <a:xfrm rot="-6959857">
            <a:off x="4411145" y="3840599"/>
            <a:ext cx="460608" cy="14128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A4C2F4"/>
          </a:solidFill>
          <a:ln w="9525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605;p56">
            <a:extLst>
              <a:ext uri="{FF2B5EF4-FFF2-40B4-BE49-F238E27FC236}">
                <a16:creationId xmlns:a16="http://schemas.microsoft.com/office/drawing/2014/main" id="{A8BA4E71-A3AC-D445-B308-38913301E692}"/>
              </a:ext>
            </a:extLst>
          </p:cNvPr>
          <p:cNvSpPr txBox="1"/>
          <p:nvPr/>
        </p:nvSpPr>
        <p:spPr>
          <a:xfrm>
            <a:off x="4773892" y="3680179"/>
            <a:ext cx="13455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 err="1">
                <a:latin typeface="Lato"/>
                <a:ea typeface="Lato"/>
                <a:cs typeface="Lato"/>
                <a:sym typeface="Lato"/>
              </a:rPr>
              <a:t>g</a:t>
            </a:r>
            <a:r>
              <a:rPr lang="en" dirty="0" err="1">
                <a:latin typeface="Lato"/>
                <a:ea typeface="Lato"/>
                <a:cs typeface="Lato"/>
                <a:sym typeface="Lato"/>
              </a:rPr>
              <a:t>_i_refined</a:t>
            </a:r>
            <a:endParaRPr dirty="0"/>
          </a:p>
        </p:txBody>
      </p:sp>
      <p:cxnSp>
        <p:nvCxnSpPr>
          <p:cNvPr id="54" name="Google Shape;549;p55">
            <a:extLst>
              <a:ext uri="{FF2B5EF4-FFF2-40B4-BE49-F238E27FC236}">
                <a16:creationId xmlns:a16="http://schemas.microsoft.com/office/drawing/2014/main" id="{81E1125B-1155-D543-ADEA-C8C16A4DFCC5}"/>
              </a:ext>
            </a:extLst>
          </p:cNvPr>
          <p:cNvCxnSpPr/>
          <p:nvPr/>
        </p:nvCxnSpPr>
        <p:spPr>
          <a:xfrm>
            <a:off x="4871206" y="4429578"/>
            <a:ext cx="394200" cy="0"/>
          </a:xfrm>
          <a:prstGeom prst="straightConnector1">
            <a:avLst/>
          </a:prstGeom>
          <a:noFill/>
          <a:ln w="28575" cap="flat" cmpd="sng">
            <a:solidFill>
              <a:srgbClr val="99999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7" name="Google Shape;553;p55">
            <a:extLst>
              <a:ext uri="{FF2B5EF4-FFF2-40B4-BE49-F238E27FC236}">
                <a16:creationId xmlns:a16="http://schemas.microsoft.com/office/drawing/2014/main" id="{256FA25D-B9F1-0F4E-83B4-2A21DB6802AA}"/>
              </a:ext>
            </a:extLst>
          </p:cNvPr>
          <p:cNvSpPr txBox="1"/>
          <p:nvPr/>
        </p:nvSpPr>
        <p:spPr>
          <a:xfrm>
            <a:off x="5004900" y="4217713"/>
            <a:ext cx="1453800" cy="448573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i="1" dirty="0" err="1">
                <a:latin typeface="Lato"/>
                <a:ea typeface="Lato"/>
                <a:cs typeface="Lato"/>
                <a:sym typeface="Lato"/>
              </a:rPr>
              <a:t>h</a:t>
            </a:r>
            <a:r>
              <a:rPr lang="en" b="1" dirty="0" err="1">
                <a:latin typeface="Lato"/>
                <a:ea typeface="Lato"/>
                <a:cs typeface="Lato"/>
                <a:sym typeface="Lato"/>
              </a:rPr>
              <a:t>_new</a:t>
            </a:r>
            <a:r>
              <a:rPr lang="en" dirty="0">
                <a:latin typeface="Lato"/>
                <a:ea typeface="Lato"/>
                <a:cs typeface="Lato"/>
                <a:sym typeface="Lato"/>
              </a:rPr>
              <a:t> (</a:t>
            </a:r>
            <a:r>
              <a:rPr lang="en" i="1" dirty="0" err="1">
                <a:latin typeface="Lato"/>
                <a:ea typeface="Lato"/>
                <a:cs typeface="Lato"/>
                <a:sym typeface="Lato"/>
              </a:rPr>
              <a:t>g</a:t>
            </a:r>
            <a:r>
              <a:rPr lang="en" dirty="0" err="1">
                <a:latin typeface="Lato"/>
                <a:ea typeface="Lato"/>
                <a:cs typeface="Lato"/>
                <a:sym typeface="Lato"/>
              </a:rPr>
              <a:t>_i</a:t>
            </a:r>
            <a:r>
              <a:rPr lang="en-US" dirty="0">
                <a:latin typeface="Lato"/>
                <a:ea typeface="Lato"/>
                <a:cs typeface="Lato"/>
                <a:sym typeface="Lato"/>
              </a:rPr>
              <a:t>_refined</a:t>
            </a:r>
            <a:r>
              <a:rPr lang="en" dirty="0">
                <a:latin typeface="Lato"/>
                <a:ea typeface="Lato"/>
                <a:cs typeface="Lato"/>
                <a:sym typeface="Lato"/>
              </a:rPr>
              <a:t>)</a:t>
            </a:r>
            <a:endParaRPr dirty="0"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288783511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E955F39-E350-4A8F-8C9A-360C04A0C27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zh-CN" dirty="0"/>
              <a:t>Instance Segmentation: Mask RCNN - results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7BAA864-93A1-49BC-9A4E-955C37F595FF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1C93FE00-0B4C-AF40-8F57-0F2E12FDE392}" type="slidenum">
              <a:rPr kumimoji="1" lang="zh-CN" altLang="en-US" smtClean="0"/>
              <a:pPr/>
              <a:t>43</a:t>
            </a:fld>
            <a:endParaRPr kumimoji="1" lang="zh-CN" altLang="en-US" dirty="0"/>
          </a:p>
        </p:txBody>
      </p:sp>
      <p:pic>
        <p:nvPicPr>
          <p:cNvPr id="46" name="Google Shape;614;p57">
            <a:extLst>
              <a:ext uri="{FF2B5EF4-FFF2-40B4-BE49-F238E27FC236}">
                <a16:creationId xmlns:a16="http://schemas.microsoft.com/office/drawing/2014/main" id="{BCBC8CEC-B9C3-F944-8AD0-FAD4E2B09CB7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2400" y="1760700"/>
            <a:ext cx="8839201" cy="405795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0971276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E955F39-E350-4A8F-8C9A-360C04A0C27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zh-CN" dirty="0"/>
              <a:t>Instance Segmentation: Mask RCNN - results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7BAA864-93A1-49BC-9A4E-955C37F595FF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1C93FE00-0B4C-AF40-8F57-0F2E12FDE392}" type="slidenum">
              <a:rPr kumimoji="1" lang="zh-CN" altLang="en-US" smtClean="0"/>
              <a:pPr/>
              <a:t>44</a:t>
            </a:fld>
            <a:endParaRPr kumimoji="1" lang="zh-CN" altLang="en-US" dirty="0"/>
          </a:p>
        </p:txBody>
      </p:sp>
      <p:pic>
        <p:nvPicPr>
          <p:cNvPr id="5" name="Google Shape;622;p58">
            <a:extLst>
              <a:ext uri="{FF2B5EF4-FFF2-40B4-BE49-F238E27FC236}">
                <a16:creationId xmlns:a16="http://schemas.microsoft.com/office/drawing/2014/main" id="{73BE491B-24B2-004D-B855-D819A447726E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8825" y="1386100"/>
            <a:ext cx="6790060" cy="50973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62941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E955F39-E350-4A8F-8C9A-360C04A0C27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zh-CN" dirty="0"/>
              <a:t>Image Segmentation: datasets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7BAA864-93A1-49BC-9A4E-955C37F595FF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1C93FE00-0B4C-AF40-8F57-0F2E12FDE392}" type="slidenum">
              <a:rPr kumimoji="1" lang="zh-CN" altLang="en-US" smtClean="0"/>
              <a:pPr/>
              <a:t>45</a:t>
            </a:fld>
            <a:endParaRPr kumimoji="1" lang="zh-CN" altLang="en-US" dirty="0"/>
          </a:p>
        </p:txBody>
      </p:sp>
      <p:pic>
        <p:nvPicPr>
          <p:cNvPr id="6" name="Google Shape;651;p62">
            <a:extLst>
              <a:ext uri="{FF2B5EF4-FFF2-40B4-BE49-F238E27FC236}">
                <a16:creationId xmlns:a16="http://schemas.microsoft.com/office/drawing/2014/main" id="{F4DC892C-1E2B-7A4F-AF89-824B5BA5F79C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2400" y="961944"/>
            <a:ext cx="11375571" cy="4247193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652;p62">
            <a:extLst>
              <a:ext uri="{FF2B5EF4-FFF2-40B4-BE49-F238E27FC236}">
                <a16:creationId xmlns:a16="http://schemas.microsoft.com/office/drawing/2014/main" id="{6167D6A8-1C97-E740-A427-E5C919B20BAC}"/>
              </a:ext>
            </a:extLst>
          </p:cNvPr>
          <p:cNvSpPr txBox="1"/>
          <p:nvPr/>
        </p:nvSpPr>
        <p:spPr>
          <a:xfrm>
            <a:off x="406925" y="5397850"/>
            <a:ext cx="4476300" cy="4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Pascal, COCO, Cityspace (cars and all), KITTI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148343027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E955F39-E350-4A8F-8C9A-360C04A0C27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zh-CN" dirty="0"/>
              <a:t>Image Segmentation: evaluation metrics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7BAA864-93A1-49BC-9A4E-955C37F595FF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1C93FE00-0B4C-AF40-8F57-0F2E12FDE392}" type="slidenum">
              <a:rPr kumimoji="1" lang="zh-CN" altLang="en-US" smtClean="0"/>
              <a:pPr/>
              <a:t>46</a:t>
            </a:fld>
            <a:endParaRPr kumimoji="1" lang="zh-CN" altLang="en-US" dirty="0"/>
          </a:p>
        </p:txBody>
      </p:sp>
      <p:sp>
        <p:nvSpPr>
          <p:cNvPr id="8" name="Google Shape;669;p64">
            <a:extLst>
              <a:ext uri="{FF2B5EF4-FFF2-40B4-BE49-F238E27FC236}">
                <a16:creationId xmlns:a16="http://schemas.microsoft.com/office/drawing/2014/main" id="{17F2A634-7782-9B42-B7D5-71699D2C40C7}"/>
              </a:ext>
            </a:extLst>
          </p:cNvPr>
          <p:cNvSpPr txBox="1">
            <a:spLocks/>
          </p:cNvSpPr>
          <p:nvPr/>
        </p:nvSpPr>
        <p:spPr>
          <a:xfrm>
            <a:off x="637500" y="1404638"/>
            <a:ext cx="5458500" cy="56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28600" marR="0" indent="-228600" algn="l" defTabSz="9144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  <a:sym typeface="Arial"/>
              </a:defRPr>
            </a:lvl1pPr>
            <a:lvl2pPr marL="723900" marR="0" indent="-266700" algn="l" defTabSz="9144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  <a:sym typeface="Arial"/>
              </a:defRPr>
            </a:lvl2pPr>
            <a:lvl3pPr marL="1234439" marR="0" indent="-320039" algn="l" defTabSz="9144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  <a:sym typeface="Arial"/>
              </a:defRPr>
            </a:lvl3pPr>
            <a:lvl4pPr marL="1727200" marR="0" indent="-355600" algn="l" defTabSz="9144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  <a:sym typeface="Arial"/>
              </a:defRPr>
            </a:lvl4pPr>
            <a:lvl5pPr marL="2184400" marR="0" indent="-355600" algn="l" defTabSz="9144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  <a:sym typeface="Arial"/>
              </a:defRPr>
            </a:lvl5pPr>
            <a:lvl6pPr marL="2641600" marR="0" indent="-355600" algn="l" defTabSz="9144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6pPr>
            <a:lvl7pPr marL="3098800" marR="0" indent="-355600" algn="l" defTabSz="9144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7pPr>
            <a:lvl8pPr marL="3556000" marR="0" indent="-355600" algn="l" defTabSz="9144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8pPr>
            <a:lvl9pPr marL="4013200" marR="0" indent="-355600" algn="l" defTabSz="9144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hangingPunct="1">
              <a:spcBef>
                <a:spcPts val="0"/>
              </a:spcBef>
              <a:buFont typeface="Arial"/>
              <a:buNone/>
            </a:pPr>
            <a:r>
              <a:rPr lang="zh-CN" altLang="en-US" sz="1400" dirty="0">
                <a:solidFill>
                  <a:srgbClr val="666666"/>
                </a:solidFill>
              </a:rPr>
              <a:t>假设</a:t>
            </a:r>
            <a:r>
              <a:rPr lang="en-US" sz="1400" dirty="0">
                <a:solidFill>
                  <a:srgbClr val="666666"/>
                </a:solidFill>
              </a:rPr>
              <a:t>K+1</a:t>
            </a:r>
            <a:r>
              <a:rPr lang="zh-CN" altLang="en-US" sz="1400" dirty="0">
                <a:solidFill>
                  <a:srgbClr val="666666"/>
                </a:solidFill>
              </a:rPr>
              <a:t>类，下标从</a:t>
            </a:r>
            <a:r>
              <a:rPr lang="en-US" altLang="zh-CN" sz="1400" dirty="0">
                <a:solidFill>
                  <a:srgbClr val="666666"/>
                </a:solidFill>
              </a:rPr>
              <a:t>0</a:t>
            </a:r>
            <a:r>
              <a:rPr lang="zh-CN" altLang="en-US" sz="1400" dirty="0">
                <a:solidFill>
                  <a:srgbClr val="666666"/>
                </a:solidFill>
              </a:rPr>
              <a:t>到</a:t>
            </a:r>
            <a:r>
              <a:rPr lang="en-US" altLang="zh-CN" sz="1400" dirty="0">
                <a:solidFill>
                  <a:srgbClr val="666666"/>
                </a:solidFill>
              </a:rPr>
              <a:t> </a:t>
            </a:r>
            <a:r>
              <a:rPr lang="en-US" sz="1400" dirty="0" err="1">
                <a:solidFill>
                  <a:srgbClr val="666666"/>
                </a:solidFill>
              </a:rPr>
              <a:t>k。pij</a:t>
            </a:r>
            <a:r>
              <a:rPr lang="en-US" sz="1400" dirty="0">
                <a:solidFill>
                  <a:srgbClr val="666666"/>
                </a:solidFill>
              </a:rPr>
              <a:t> </a:t>
            </a:r>
            <a:r>
              <a:rPr lang="zh-CN" altLang="en-US" sz="1400" dirty="0">
                <a:solidFill>
                  <a:srgbClr val="666666"/>
                </a:solidFill>
              </a:rPr>
              <a:t>表示属于</a:t>
            </a:r>
            <a:r>
              <a:rPr lang="en-US" altLang="zh-CN" sz="1400" dirty="0">
                <a:solidFill>
                  <a:srgbClr val="666666"/>
                </a:solidFill>
              </a:rPr>
              <a:t> </a:t>
            </a:r>
            <a:r>
              <a:rPr lang="en-US" altLang="zh-CN" sz="1400" dirty="0" err="1">
                <a:solidFill>
                  <a:srgbClr val="666666"/>
                </a:solidFill>
              </a:rPr>
              <a:t>i</a:t>
            </a:r>
            <a:r>
              <a:rPr lang="en-US" sz="1400" dirty="0">
                <a:solidFill>
                  <a:srgbClr val="666666"/>
                </a:solidFill>
              </a:rPr>
              <a:t> </a:t>
            </a:r>
            <a:r>
              <a:rPr lang="zh-CN" altLang="en-US" sz="1400" dirty="0">
                <a:solidFill>
                  <a:srgbClr val="666666"/>
                </a:solidFill>
              </a:rPr>
              <a:t>类的样本被预测为</a:t>
            </a:r>
            <a:r>
              <a:rPr lang="en-US" altLang="zh-CN" sz="1400" dirty="0">
                <a:solidFill>
                  <a:srgbClr val="666666"/>
                </a:solidFill>
              </a:rPr>
              <a:t> </a:t>
            </a:r>
            <a:r>
              <a:rPr lang="en-US" sz="1400" dirty="0">
                <a:solidFill>
                  <a:srgbClr val="666666"/>
                </a:solidFill>
              </a:rPr>
              <a:t>j </a:t>
            </a:r>
            <a:r>
              <a:rPr lang="zh-CN" altLang="en-US" sz="1400" dirty="0">
                <a:solidFill>
                  <a:srgbClr val="666666"/>
                </a:solidFill>
              </a:rPr>
              <a:t>类。</a:t>
            </a:r>
          </a:p>
          <a:p>
            <a:pPr marL="0" indent="0" hangingPunct="1">
              <a:spcBef>
                <a:spcPts val="0"/>
              </a:spcBef>
              <a:spcAft>
                <a:spcPts val="1600"/>
              </a:spcAft>
              <a:buFont typeface="Arial"/>
              <a:buNone/>
            </a:pPr>
            <a:endParaRPr lang="zh-CN" altLang="en-US" sz="1400" dirty="0"/>
          </a:p>
        </p:txBody>
      </p:sp>
      <p:sp>
        <p:nvSpPr>
          <p:cNvPr id="9" name="Google Shape;670;p64">
            <a:extLst>
              <a:ext uri="{FF2B5EF4-FFF2-40B4-BE49-F238E27FC236}">
                <a16:creationId xmlns:a16="http://schemas.microsoft.com/office/drawing/2014/main" id="{D0C9168B-9441-624A-BBEB-4F7A253A324A}"/>
              </a:ext>
            </a:extLst>
          </p:cNvPr>
          <p:cNvSpPr txBox="1"/>
          <p:nvPr/>
        </p:nvSpPr>
        <p:spPr>
          <a:xfrm>
            <a:off x="876825" y="2396650"/>
            <a:ext cx="6911904" cy="7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1A1A1A"/>
                </a:solidFill>
                <a:latin typeface="Lato"/>
                <a:ea typeface="Lato"/>
                <a:cs typeface="Lato"/>
                <a:sym typeface="Lato"/>
              </a:rPr>
              <a:t>Pixel Accuracy(PA) = (</a:t>
            </a:r>
            <a:r>
              <a:rPr lang="en" dirty="0" err="1">
                <a:solidFill>
                  <a:srgbClr val="1A1A1A"/>
                </a:solidFill>
                <a:latin typeface="Lato"/>
                <a:ea typeface="Lato"/>
                <a:cs typeface="Lato"/>
                <a:sym typeface="Lato"/>
              </a:rPr>
              <a:t>预测对的像素个数</a:t>
            </a:r>
            <a:r>
              <a:rPr lang="en" dirty="0">
                <a:solidFill>
                  <a:srgbClr val="1A1A1A"/>
                </a:solidFill>
                <a:latin typeface="Lato"/>
                <a:ea typeface="Lato"/>
                <a:cs typeface="Lato"/>
                <a:sym typeface="Lato"/>
              </a:rPr>
              <a:t>)/(</a:t>
            </a:r>
            <a:r>
              <a:rPr lang="en" dirty="0" err="1">
                <a:solidFill>
                  <a:srgbClr val="1A1A1A"/>
                </a:solidFill>
                <a:latin typeface="Lato"/>
                <a:ea typeface="Lato"/>
                <a:cs typeface="Lato"/>
                <a:sym typeface="Lato"/>
              </a:rPr>
              <a:t>总的像素个数</a:t>
            </a:r>
            <a:r>
              <a:rPr lang="en" dirty="0">
                <a:solidFill>
                  <a:srgbClr val="1A1A1A"/>
                </a:solidFill>
                <a:latin typeface="Lato"/>
                <a:ea typeface="Lato"/>
                <a:cs typeface="Lato"/>
                <a:sym typeface="Lato"/>
              </a:rPr>
              <a:t>)</a:t>
            </a:r>
            <a:endParaRPr dirty="0">
              <a:solidFill>
                <a:srgbClr val="1A1A1A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0" name="Google Shape;671;p64">
            <a:extLst>
              <a:ext uri="{FF2B5EF4-FFF2-40B4-BE49-F238E27FC236}">
                <a16:creationId xmlns:a16="http://schemas.microsoft.com/office/drawing/2014/main" id="{779BCE14-8EF3-9A44-9F40-3FF0131B57E5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698553" y="1675454"/>
            <a:ext cx="2429117" cy="1647474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672;p64">
            <a:extLst>
              <a:ext uri="{FF2B5EF4-FFF2-40B4-BE49-F238E27FC236}">
                <a16:creationId xmlns:a16="http://schemas.microsoft.com/office/drawing/2014/main" id="{11C52596-454C-BC4C-83F1-0E1960650286}"/>
              </a:ext>
            </a:extLst>
          </p:cNvPr>
          <p:cNvSpPr txBox="1"/>
          <p:nvPr/>
        </p:nvSpPr>
        <p:spPr>
          <a:xfrm>
            <a:off x="876825" y="3562900"/>
            <a:ext cx="4876800" cy="7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A1A1A"/>
                </a:solidFill>
                <a:latin typeface="Lato"/>
                <a:ea typeface="Lato"/>
                <a:cs typeface="Lato"/>
                <a:sym typeface="Lato"/>
              </a:rPr>
              <a:t>Mean Pixel Accuracy(MPA)= 平均每类的准确率</a:t>
            </a:r>
            <a:endParaRPr>
              <a:solidFill>
                <a:srgbClr val="1A1A1A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2" name="Google Shape;673;p64">
            <a:extLst>
              <a:ext uri="{FF2B5EF4-FFF2-40B4-BE49-F238E27FC236}">
                <a16:creationId xmlns:a16="http://schemas.microsoft.com/office/drawing/2014/main" id="{85BBA886-AB0A-0C48-9141-174A324B2545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6000" y="3322928"/>
            <a:ext cx="3490600" cy="12655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" name="Google Shape;674;p64">
            <a:extLst>
              <a:ext uri="{FF2B5EF4-FFF2-40B4-BE49-F238E27FC236}">
                <a16:creationId xmlns:a16="http://schemas.microsoft.com/office/drawing/2014/main" id="{9E20E291-82BC-4B42-B6A9-372495796919}"/>
              </a:ext>
            </a:extLst>
          </p:cNvPr>
          <p:cNvCxnSpPr/>
          <p:nvPr/>
        </p:nvCxnSpPr>
        <p:spPr>
          <a:xfrm rot="10800000" flipH="1">
            <a:off x="392400" y="4626175"/>
            <a:ext cx="8409300" cy="16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Google Shape;675;p64">
            <a:extLst>
              <a:ext uri="{FF2B5EF4-FFF2-40B4-BE49-F238E27FC236}">
                <a16:creationId xmlns:a16="http://schemas.microsoft.com/office/drawing/2014/main" id="{D7C869F5-AAA8-F047-9F31-C5895178409C}"/>
              </a:ext>
            </a:extLst>
          </p:cNvPr>
          <p:cNvSpPr txBox="1"/>
          <p:nvPr/>
        </p:nvSpPr>
        <p:spPr>
          <a:xfrm>
            <a:off x="876825" y="4729150"/>
            <a:ext cx="30000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A1A1A"/>
                </a:solidFill>
                <a:latin typeface="Lato"/>
                <a:ea typeface="Lato"/>
                <a:cs typeface="Lato"/>
                <a:sym typeface="Lato"/>
              </a:rPr>
              <a:t>Mean IoU=平均每类的IOU</a:t>
            </a:r>
            <a:endParaRPr>
              <a:solidFill>
                <a:srgbClr val="1A1A1A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" name="Google Shape;676;p64">
            <a:extLst>
              <a:ext uri="{FF2B5EF4-FFF2-40B4-BE49-F238E27FC236}">
                <a16:creationId xmlns:a16="http://schemas.microsoft.com/office/drawing/2014/main" id="{42B5AC7C-6ADF-034F-AC0A-9D7D0569EA46}"/>
              </a:ext>
            </a:extLst>
          </p:cNvPr>
          <p:cNvSpPr txBox="1"/>
          <p:nvPr/>
        </p:nvSpPr>
        <p:spPr>
          <a:xfrm>
            <a:off x="813824" y="5825389"/>
            <a:ext cx="5703589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1A1A1A"/>
                </a:solidFill>
                <a:latin typeface="Lato"/>
                <a:ea typeface="Lato"/>
                <a:cs typeface="Lato"/>
                <a:sym typeface="Lato"/>
              </a:rPr>
              <a:t>Frequency weighted </a:t>
            </a:r>
            <a:r>
              <a:rPr lang="en" dirty="0" err="1">
                <a:solidFill>
                  <a:srgbClr val="1A1A1A"/>
                </a:solidFill>
                <a:latin typeface="Lato"/>
                <a:ea typeface="Lato"/>
                <a:cs typeface="Lato"/>
                <a:sym typeface="Lato"/>
              </a:rPr>
              <a:t>IoU</a:t>
            </a:r>
            <a:r>
              <a:rPr lang="en" dirty="0">
                <a:solidFill>
                  <a:srgbClr val="1A1A1A"/>
                </a:solidFill>
                <a:latin typeface="Lato"/>
                <a:ea typeface="Lato"/>
                <a:cs typeface="Lato"/>
                <a:sym typeface="Lato"/>
              </a:rPr>
              <a:t>=</a:t>
            </a:r>
            <a:r>
              <a:rPr lang="en" dirty="0" err="1">
                <a:solidFill>
                  <a:srgbClr val="1A1A1A"/>
                </a:solidFill>
                <a:latin typeface="Lato"/>
                <a:ea typeface="Lato"/>
                <a:cs typeface="Lato"/>
                <a:sym typeface="Lato"/>
              </a:rPr>
              <a:t>加权后每类的IOU</a:t>
            </a:r>
            <a:endParaRPr dirty="0">
              <a:solidFill>
                <a:srgbClr val="1A1A1A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6" name="Google Shape;677;p64">
            <a:extLst>
              <a:ext uri="{FF2B5EF4-FFF2-40B4-BE49-F238E27FC236}">
                <a16:creationId xmlns:a16="http://schemas.microsoft.com/office/drawing/2014/main" id="{0682FBE0-8166-6B4D-95A4-F1E7275984E6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65618" y="4662370"/>
            <a:ext cx="3820663" cy="11300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678;p64">
            <a:extLst>
              <a:ext uri="{FF2B5EF4-FFF2-40B4-BE49-F238E27FC236}">
                <a16:creationId xmlns:a16="http://schemas.microsoft.com/office/drawing/2014/main" id="{CAB54CEF-C10D-B44C-BE53-5601443BD9F2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53625" y="5733659"/>
            <a:ext cx="3187728" cy="106515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6807711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A05E2EE-FDFD-4B98-9EC8-10BE68D00DE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anchor="b"/>
          <a:lstStyle/>
          <a:p>
            <a:r>
              <a:rPr lang="en-US" altLang="zh-CN" dirty="0"/>
              <a:t>Outline</a:t>
            </a:r>
            <a:endParaRPr lang="zh-CN" altLang="en-US" dirty="0"/>
          </a:p>
        </p:txBody>
      </p:sp>
      <p:graphicFrame>
        <p:nvGraphicFramePr>
          <p:cNvPr id="54" name="表格 54">
            <a:extLst>
              <a:ext uri="{FF2B5EF4-FFF2-40B4-BE49-F238E27FC236}">
                <a16:creationId xmlns:a16="http://schemas.microsoft.com/office/drawing/2014/main" id="{F94B51DD-D168-47D7-8446-3E6339A8FB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035253"/>
              </p:ext>
            </p:extLst>
          </p:nvPr>
        </p:nvGraphicFramePr>
        <p:xfrm>
          <a:off x="4189130" y="2703871"/>
          <a:ext cx="8102672" cy="2160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78252">
                  <a:extLst>
                    <a:ext uri="{9D8B030D-6E8A-4147-A177-3AD203B41FA5}">
                      <a16:colId xmlns:a16="http://schemas.microsoft.com/office/drawing/2014/main" val="1320902047"/>
                    </a:ext>
                  </a:extLst>
                </a:gridCol>
                <a:gridCol w="5206191">
                  <a:extLst>
                    <a:ext uri="{9D8B030D-6E8A-4147-A177-3AD203B41FA5}">
                      <a16:colId xmlns:a16="http://schemas.microsoft.com/office/drawing/2014/main" val="2498488997"/>
                    </a:ext>
                  </a:extLst>
                </a:gridCol>
                <a:gridCol w="1318229">
                  <a:extLst>
                    <a:ext uri="{9D8B030D-6E8A-4147-A177-3AD203B41FA5}">
                      <a16:colId xmlns:a16="http://schemas.microsoft.com/office/drawing/2014/main" val="193213646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1" i="0" u="none" strike="noStrike" cap="none" spc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uFillTx/>
                          <a:latin typeface="+mn-ea"/>
                          <a:ea typeface="+mn-ea"/>
                          <a:cs typeface="+mn-cs"/>
                          <a:sym typeface="Arial"/>
                        </a:rPr>
                        <a:t>Part 1</a:t>
                      </a:r>
                      <a:endParaRPr lang="zh-CN" altLang="en-US" sz="1600" b="1" i="0" u="none" strike="noStrike" cap="none" spc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uFillTx/>
                        <a:latin typeface="+mn-ea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108000" marR="108000" marT="72000" marB="72000" anchor="ctr"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1" indent="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1" i="0" u="none" strike="noStrike" cap="none" spc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uFillTx/>
                          <a:latin typeface="+mn-ea"/>
                          <a:ea typeface="+mn-ea"/>
                          <a:cs typeface="+mn-cs"/>
                          <a:sym typeface="Arial"/>
                        </a:rPr>
                        <a:t>Recap: classification loss and detection pipeline </a:t>
                      </a:r>
                      <a:endParaRPr lang="zh-CN" altLang="en-US" sz="1400" b="1" i="0" u="none" strike="noStrike" cap="none" spc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uFillTx/>
                        <a:latin typeface="+mn-ea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108000" marR="108000" marT="72000" marB="72000" anchor="ctr"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600" b="1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108000" marR="108000" marT="72000" marB="72000" anchor="ctr"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4658542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1" i="0" u="none" strike="noStrike" cap="none" spc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uFillTx/>
                          <a:latin typeface="+mn-ea"/>
                          <a:ea typeface="+mn-ea"/>
                          <a:cs typeface="+mn-cs"/>
                          <a:sym typeface="Arial"/>
                        </a:rPr>
                        <a:t>Part 2</a:t>
                      </a:r>
                      <a:endParaRPr lang="zh-CN" altLang="en-US" sz="1600" b="1" i="0" u="none" strike="noStrike" cap="none" spc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uFillTx/>
                        <a:latin typeface="+mn-ea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108000" marR="108000" marT="72000" marB="72000" anchor="ctr"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1" indent="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1" i="0" u="none" strike="noStrike" cap="none" spc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uFillTx/>
                          <a:latin typeface="+mn-ea"/>
                          <a:ea typeface="+mn-ea"/>
                          <a:cs typeface="+mn-cs"/>
                          <a:sym typeface="Arial"/>
                        </a:rPr>
                        <a:t>Image segmentation</a:t>
                      </a:r>
                      <a:endParaRPr lang="zh-CN" altLang="en-US" sz="1400" b="1" i="0" u="none" strike="noStrike" cap="none" spc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uFillTx/>
                        <a:latin typeface="+mn-ea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108000" marR="108000" marT="72000" marB="72000" anchor="ctr"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600" b="1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108000" marR="108000" marT="72000" marB="72000" anchor="ctr"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23513385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1" baseline="0" dirty="0">
                          <a:solidFill>
                            <a:srgbClr val="C41627"/>
                          </a:solidFill>
                          <a:latin typeface="+mn-ea"/>
                          <a:ea typeface="+mn-ea"/>
                        </a:rPr>
                        <a:t>Part 3</a:t>
                      </a:r>
                      <a:endParaRPr lang="zh-CN" altLang="en-US" sz="1600" b="1" baseline="0" dirty="0">
                        <a:solidFill>
                          <a:srgbClr val="C41627"/>
                        </a:solidFill>
                        <a:latin typeface="+mn-ea"/>
                        <a:ea typeface="+mn-ea"/>
                      </a:endParaRPr>
                    </a:p>
                  </a:txBody>
                  <a:tcPr marL="108000" marR="108000" marT="72000" marB="72000" anchor="ctr"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1" indent="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1" baseline="0" dirty="0" err="1">
                          <a:solidFill>
                            <a:srgbClr val="C41627"/>
                          </a:solidFill>
                          <a:latin typeface="+mn-ea"/>
                          <a:ea typeface="+mn-ea"/>
                        </a:rPr>
                        <a:t>Nextup</a:t>
                      </a:r>
                      <a:r>
                        <a:rPr lang="en-US" altLang="zh-CN" sz="1400" b="1" baseline="0" dirty="0">
                          <a:solidFill>
                            <a:srgbClr val="C41627"/>
                          </a:solidFill>
                          <a:latin typeface="+mn-ea"/>
                          <a:ea typeface="+mn-ea"/>
                        </a:rPr>
                        <a:t>: Building up your research career</a:t>
                      </a:r>
                      <a:endParaRPr lang="zh-CN" altLang="en-US" sz="1400" b="1" baseline="0" dirty="0">
                        <a:solidFill>
                          <a:srgbClr val="C41627"/>
                        </a:solidFill>
                        <a:latin typeface="+mn-ea"/>
                        <a:ea typeface="+mn-ea"/>
                      </a:endParaRPr>
                    </a:p>
                  </a:txBody>
                  <a:tcPr marL="108000" marR="108000" marT="72000" marB="72000" anchor="ctr"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600" b="1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108000" marR="108000" marT="72000" marB="72000" anchor="ctr"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34023315"/>
                  </a:ext>
                </a:extLst>
              </a:tr>
            </a:tbl>
          </a:graphicData>
        </a:graphic>
      </p:graphicFrame>
      <p:sp>
        <p:nvSpPr>
          <p:cNvPr id="56" name="灯片编号占位符 55">
            <a:extLst>
              <a:ext uri="{FF2B5EF4-FFF2-40B4-BE49-F238E27FC236}">
                <a16:creationId xmlns:a16="http://schemas.microsoft.com/office/drawing/2014/main" id="{A7FD9E6C-A141-40EC-ABD8-0C6333B9E43B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1C93FE00-0B4C-AF40-8F57-0F2E12FDE392}" type="slidenum">
              <a:rPr kumimoji="1" lang="zh-CN" altLang="en-US" smtClean="0"/>
              <a:pPr/>
              <a:t>47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2303437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E955F39-E350-4A8F-8C9A-360C04A0C27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zh-CN" dirty="0"/>
              <a:t>Sum-up high-level vision tasks</a:t>
            </a:r>
            <a:endParaRPr lang="zh-CN" altLang="en-US" dirty="0"/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3AFD27FD-8C4C-40C6-80BF-3CCD5B69E952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51072" y="1160463"/>
            <a:ext cx="9633586" cy="1509585"/>
          </a:xfrm>
        </p:spPr>
        <p:txBody>
          <a:bodyPr/>
          <a:lstStyle/>
          <a:p>
            <a:pPr marL="342900" indent="-342900">
              <a:lnSpc>
                <a:spcPct val="12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zh-CN" sz="1800" dirty="0"/>
              <a:t>What we are familiar with: classification, detection, segmentation</a:t>
            </a:r>
          </a:p>
          <a:p>
            <a:pPr marL="342900" indent="-342900">
              <a:lnSpc>
                <a:spcPct val="12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zh-CN" sz="1800" dirty="0"/>
              <a:t>Other vision tasks: Tracking/pose estimation/video understanding/captioning</a:t>
            </a:r>
          </a:p>
          <a:p>
            <a:pPr marL="342900" indent="-342900">
              <a:lnSpc>
                <a:spcPct val="12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zh-CN" sz="1800" dirty="0"/>
          </a:p>
          <a:p>
            <a:pPr marL="342900" indent="-342900">
              <a:lnSpc>
                <a:spcPct val="12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zh-CN" sz="1800" dirty="0"/>
              <a:t>We will leave this part in the </a:t>
            </a:r>
            <a:r>
              <a:rPr lang="en-US" altLang="zh-CN" sz="1800" b="1" i="1" u="sng" dirty="0">
                <a:solidFill>
                  <a:srgbClr val="C00000"/>
                </a:solidFill>
              </a:rPr>
              <a:t>later</a:t>
            </a:r>
            <a:r>
              <a:rPr lang="en-US" altLang="zh-CN" sz="1800" dirty="0"/>
              <a:t> session of the course.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7BAA864-93A1-49BC-9A4E-955C37F595FF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1C93FE00-0B4C-AF40-8F57-0F2E12FDE392}" type="slidenum">
              <a:rPr kumimoji="1" lang="zh-CN" altLang="en-US" smtClean="0"/>
              <a:pPr/>
              <a:t>48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0961999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E955F39-E350-4A8F-8C9A-360C04A0C27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zh-CN" dirty="0"/>
              <a:t>Deep Learning Algorithms: a roadmap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7BAA864-93A1-49BC-9A4E-955C37F595FF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1C93FE00-0B4C-AF40-8F57-0F2E12FDE392}" type="slidenum">
              <a:rPr kumimoji="1" lang="zh-CN" altLang="en-US" smtClean="0"/>
              <a:pPr/>
              <a:t>49</a:t>
            </a:fld>
            <a:endParaRPr kumimoji="1" lang="zh-CN" altLang="en-US" dirty="0"/>
          </a:p>
        </p:txBody>
      </p:sp>
      <p:pic>
        <p:nvPicPr>
          <p:cNvPr id="5" name="Google Shape;962;p82">
            <a:extLst>
              <a:ext uri="{FF2B5EF4-FFF2-40B4-BE49-F238E27FC236}">
                <a16:creationId xmlns:a16="http://schemas.microsoft.com/office/drawing/2014/main" id="{FAB86030-4048-5A4A-B549-E55A620F8FB3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010879"/>
            <a:ext cx="7974247" cy="54629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335385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E955F39-E350-4A8F-8C9A-360C04A0C27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zh-CN" dirty="0"/>
              <a:t>Recap: Image Classification</a:t>
            </a:r>
            <a:endParaRPr lang="zh-CN" altLang="en-US" dirty="0"/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3AFD27FD-8C4C-40C6-80BF-3CCD5B69E952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51071" y="1160463"/>
            <a:ext cx="4382975" cy="496743"/>
          </a:xfrm>
        </p:spPr>
        <p:txBody>
          <a:bodyPr/>
          <a:lstStyle/>
          <a:p>
            <a:pPr marL="342900" indent="-342900">
              <a:lnSpc>
                <a:spcPct val="12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zh-CN" sz="2400" dirty="0"/>
              <a:t>Classification Loss</a:t>
            </a:r>
          </a:p>
          <a:p>
            <a:pPr marL="800100" lvl="1" indent="-342900">
              <a:lnSpc>
                <a:spcPct val="12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zh-CN" dirty="0"/>
              <a:t>Cross entropy or MSE?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7BAA864-93A1-49BC-9A4E-955C37F595FF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1C93FE00-0B4C-AF40-8F57-0F2E12FDE392}" type="slidenum">
              <a:rPr kumimoji="1" lang="zh-CN" altLang="en-US" smtClean="0"/>
              <a:pPr/>
              <a:t>5</a:t>
            </a:fld>
            <a:endParaRPr kumimoji="1" lang="zh-CN" altLang="en-US" dirty="0"/>
          </a:p>
        </p:txBody>
      </p:sp>
      <p:pic>
        <p:nvPicPr>
          <p:cNvPr id="6" name="Picture 5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0021D870-1C9E-4E48-9F52-10D124505C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3338" y="1160463"/>
            <a:ext cx="6618031" cy="1675334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15BF6AEF-1849-B14E-9342-1C4FF2C1BB11}"/>
              </a:ext>
            </a:extLst>
          </p:cNvPr>
          <p:cNvSpPr txBox="1"/>
          <p:nvPr/>
        </p:nvSpPr>
        <p:spPr>
          <a:xfrm>
            <a:off x="873668" y="2835797"/>
            <a:ext cx="3877519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Multi-classification CE loss:</a:t>
            </a:r>
          </a:p>
        </p:txBody>
      </p:sp>
      <p:pic>
        <p:nvPicPr>
          <p:cNvPr id="26" name="Picture 25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6727B34E-7ECE-5F4D-9FB1-A4E66C44C3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3761831"/>
            <a:ext cx="4724400" cy="7493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4F42227-934F-F844-A700-33D70ADB182B}"/>
              </a:ext>
            </a:extLst>
          </p:cNvPr>
          <p:cNvSpPr txBox="1"/>
          <p:nvPr/>
        </p:nvSpPr>
        <p:spPr>
          <a:xfrm>
            <a:off x="703851" y="4801530"/>
            <a:ext cx="6618031" cy="120032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N" sz="1800" b="1" i="1" u="sng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Further extension: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CN" dirty="0"/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CN" dirty="0"/>
              <a:t>From cross entropy loss to Focal loss and Circle loss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W</a:t>
            </a:r>
            <a:r>
              <a:rPr kumimoji="0" lang="en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hat’s the relationship</a:t>
            </a:r>
            <a:r>
              <a:rPr lang="en-CN" dirty="0"/>
              <a:t>?</a:t>
            </a:r>
            <a:endParaRPr kumimoji="0" lang="en-CN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Picture 8" descr="Text&#10;&#10;Description automatically generated with medium confidence">
            <a:extLst>
              <a:ext uri="{FF2B5EF4-FFF2-40B4-BE49-F238E27FC236}">
                <a16:creationId xmlns:a16="http://schemas.microsoft.com/office/drawing/2014/main" id="{17328A07-EB79-AB42-963A-F3D2B76595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8761" y="3149543"/>
            <a:ext cx="3708401" cy="74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018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E955F39-E350-4A8F-8C9A-360C04A0C27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zh-CN" dirty="0"/>
              <a:t>Schedule on May 14 class</a:t>
            </a:r>
            <a:endParaRPr lang="zh-CN" altLang="en-US" dirty="0"/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3AFD27FD-8C4C-40C6-80BF-3CCD5B69E952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51072" y="988713"/>
            <a:ext cx="11569466" cy="4880573"/>
          </a:xfrm>
        </p:spPr>
        <p:txBody>
          <a:bodyPr/>
          <a:lstStyle/>
          <a:p>
            <a:pPr>
              <a:lnSpc>
                <a:spcPct val="120000"/>
              </a:lnSpc>
              <a:spcBef>
                <a:spcPts val="400"/>
              </a:spcBef>
            </a:pPr>
            <a:endParaRPr lang="en-US" altLang="zh-CN" sz="2000" dirty="0"/>
          </a:p>
          <a:p>
            <a:pPr marL="342900" indent="-342900">
              <a:lnSpc>
                <a:spcPct val="12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zh-CN" sz="2000" dirty="0"/>
              <a:t>First period</a:t>
            </a:r>
          </a:p>
          <a:p>
            <a:pPr marL="800100" lvl="1" indent="-342900">
              <a:lnSpc>
                <a:spcPct val="12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zh-CN" sz="1600" b="1" dirty="0">
                <a:solidFill>
                  <a:srgbClr val="C00000"/>
                </a:solidFill>
              </a:rPr>
              <a:t>Main topic: 3D computer vision (25 min)</a:t>
            </a:r>
          </a:p>
          <a:p>
            <a:pPr marL="800100" lvl="1" indent="-342900">
              <a:lnSpc>
                <a:spcPct val="12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zh-CN" sz="1600" dirty="0"/>
              <a:t>Sum-up: High-level vision tasks (10 min)</a:t>
            </a:r>
          </a:p>
          <a:p>
            <a:pPr marL="800100" lvl="1" indent="-342900">
              <a:lnSpc>
                <a:spcPct val="12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zh-CN" sz="1600" dirty="0"/>
              <a:t>Philosophy (10 min)</a:t>
            </a:r>
          </a:p>
          <a:p>
            <a:pPr marL="342900" indent="-342900">
              <a:lnSpc>
                <a:spcPct val="12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zh-CN" sz="2000" dirty="0"/>
              <a:t>Second period</a:t>
            </a:r>
          </a:p>
          <a:p>
            <a:pPr marL="800100" lvl="1" indent="-342900">
              <a:lnSpc>
                <a:spcPct val="12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zh-CN" sz="1600" dirty="0"/>
              <a:t>Quiz 2 (45 min)</a:t>
            </a:r>
          </a:p>
          <a:p>
            <a:pPr marL="1257300" lvl="2" indent="-342900">
              <a:lnSpc>
                <a:spcPct val="12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zh-CN" sz="1400" dirty="0"/>
              <a:t>Probably 3-4 questions</a:t>
            </a:r>
          </a:p>
          <a:p>
            <a:pPr marL="1257300" lvl="2" indent="-342900">
              <a:lnSpc>
                <a:spcPct val="12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zh-CN" sz="1400" dirty="0"/>
              <a:t>Cross-entropy loss/ gradient computation</a:t>
            </a:r>
          </a:p>
          <a:p>
            <a:pPr marL="1257300" lvl="2" indent="-342900">
              <a:lnSpc>
                <a:spcPct val="12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zh-CN" sz="1400" dirty="0" err="1"/>
              <a:t>RoI</a:t>
            </a:r>
            <a:r>
              <a:rPr lang="en-US" altLang="zh-CN" sz="1400" dirty="0"/>
              <a:t>-pooling/corner pooling/etc. computation</a:t>
            </a:r>
          </a:p>
          <a:p>
            <a:pPr marL="1257300" lvl="2" indent="-342900">
              <a:lnSpc>
                <a:spcPct val="12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zh-CN" sz="1400" dirty="0"/>
              <a:t>One question on hands-on practice</a:t>
            </a:r>
          </a:p>
          <a:p>
            <a:pPr marL="1257300" lvl="2" indent="-342900">
              <a:lnSpc>
                <a:spcPct val="12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zh-CN" sz="1400" dirty="0"/>
              <a:t>Open research question/others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7BAA864-93A1-49BC-9A4E-955C37F595FF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1C93FE00-0B4C-AF40-8F57-0F2E12FDE392}" type="slidenum">
              <a:rPr kumimoji="1" lang="zh-CN" altLang="en-US" smtClean="0"/>
              <a:pPr/>
              <a:t>50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9989676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E955F39-E350-4A8F-8C9A-360C04A0C27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zh-CN" dirty="0"/>
              <a:t>Building up your research career</a:t>
            </a:r>
            <a:endParaRPr lang="zh-CN" altLang="en-US" dirty="0"/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3AFD27FD-8C4C-40C6-80BF-3CCD5B69E952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51072" y="1160462"/>
            <a:ext cx="11569466" cy="4880573"/>
          </a:xfrm>
        </p:spPr>
        <p:txBody>
          <a:bodyPr/>
          <a:lstStyle/>
          <a:p>
            <a:pPr marL="342900" indent="-342900">
              <a:lnSpc>
                <a:spcPct val="12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zh-CN" sz="2000" dirty="0"/>
              <a:t>How to select research topics?</a:t>
            </a:r>
          </a:p>
          <a:p>
            <a:pPr marL="800100" lvl="1" indent="-342900">
              <a:lnSpc>
                <a:spcPct val="12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C00000"/>
                </a:solidFill>
              </a:rPr>
              <a:t>Impactful research</a:t>
            </a:r>
          </a:p>
          <a:p>
            <a:pPr marL="342900" indent="-342900">
              <a:lnSpc>
                <a:spcPct val="12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zh-CN" sz="2000" dirty="0"/>
              <a:t>How to judge the value/contribution of a paper?</a:t>
            </a:r>
          </a:p>
          <a:p>
            <a:pPr marL="800100" lvl="1" indent="-342900">
              <a:lnSpc>
                <a:spcPct val="12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C00000"/>
                </a:solidFill>
              </a:rPr>
              <a:t>Solid experiments</a:t>
            </a:r>
          </a:p>
          <a:p>
            <a:pPr marL="800100" lvl="1" indent="-342900">
              <a:lnSpc>
                <a:spcPct val="12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C00000"/>
                </a:solidFill>
              </a:rPr>
              <a:t>Issue-driven motivation</a:t>
            </a:r>
          </a:p>
          <a:p>
            <a:pPr marL="800100" lvl="1" indent="-342900">
              <a:lnSpc>
                <a:spcPct val="12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C00000"/>
                </a:solidFill>
              </a:rPr>
              <a:t>Other properties</a:t>
            </a:r>
          </a:p>
          <a:p>
            <a:pPr marL="342900" indent="-342900">
              <a:lnSpc>
                <a:spcPct val="12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zh-CN" sz="2000" dirty="0"/>
              <a:t>How to contribute contributions? ideas/novelty</a:t>
            </a:r>
          </a:p>
          <a:p>
            <a:pPr marL="800100" lvl="1" indent="-342900">
              <a:lnSpc>
                <a:spcPct val="12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C00000"/>
                </a:solidFill>
              </a:rPr>
              <a:t>How to come up with ideas</a:t>
            </a:r>
          </a:p>
          <a:p>
            <a:pPr marL="342900" indent="-342900">
              <a:lnSpc>
                <a:spcPct val="12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zh-CN" sz="2000" dirty="0"/>
              <a:t>Right ways to conduct a full-round research project</a:t>
            </a:r>
          </a:p>
          <a:p>
            <a:pPr marL="800100" lvl="1" indent="-342900">
              <a:lnSpc>
                <a:spcPct val="12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C00000"/>
                </a:solidFill>
              </a:rPr>
              <a:t>Choose topic, paper survey, build baseline, run experiments/formulate idea, write paper, rebuttal, camera-ready, poster/oral session, blog/open-source repo</a:t>
            </a:r>
          </a:p>
          <a:p>
            <a:pPr marL="342900" indent="-342900">
              <a:lnSpc>
                <a:spcPct val="12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zh-CN" sz="2000" dirty="0"/>
              <a:t>Academia vs industry</a:t>
            </a:r>
            <a:endParaRPr lang="en-US" altLang="zh-CN" sz="16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7BAA864-93A1-49BC-9A4E-955C37F595FF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1C93FE00-0B4C-AF40-8F57-0F2E12FDE392}" type="slidenum">
              <a:rPr kumimoji="1" lang="zh-CN" altLang="en-US" smtClean="0"/>
              <a:pPr/>
              <a:t>51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1477333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E955F39-E350-4A8F-8C9A-360C04A0C27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51072" y="173149"/>
            <a:ext cx="8418174" cy="496742"/>
          </a:xfrm>
        </p:spPr>
        <p:txBody>
          <a:bodyPr/>
          <a:lstStyle/>
          <a:p>
            <a:pPr>
              <a:lnSpc>
                <a:spcPct val="120000"/>
              </a:lnSpc>
              <a:spcBef>
                <a:spcPts val="400"/>
              </a:spcBef>
            </a:pPr>
            <a:r>
              <a:rPr lang="en-US" altLang="zh-CN" dirty="0"/>
              <a:t>How to contribute contributions? ideas/novelty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7BAA864-93A1-49BC-9A4E-955C37F595FF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1C93FE00-0B4C-AF40-8F57-0F2E12FDE392}" type="slidenum">
              <a:rPr kumimoji="1" lang="zh-CN" altLang="en-US" smtClean="0"/>
              <a:pPr/>
              <a:t>52</a:t>
            </a:fld>
            <a:endParaRPr kumimoji="1" lang="zh-CN" altLang="en-US" dirty="0"/>
          </a:p>
        </p:txBody>
      </p:sp>
      <p:pic>
        <p:nvPicPr>
          <p:cNvPr id="7" name="Google Shape;1021;p88">
            <a:extLst>
              <a:ext uri="{FF2B5EF4-FFF2-40B4-BE49-F238E27FC236}">
                <a16:creationId xmlns:a16="http://schemas.microsoft.com/office/drawing/2014/main" id="{39F48D6B-04E8-D74C-914B-C2B1A2820540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8485" y="2000213"/>
            <a:ext cx="8465539" cy="2019238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1022;p88">
            <a:extLst>
              <a:ext uri="{FF2B5EF4-FFF2-40B4-BE49-F238E27FC236}">
                <a16:creationId xmlns:a16="http://schemas.microsoft.com/office/drawing/2014/main" id="{1B9AC51A-F95E-2246-BC1F-75E72B7A3CA2}"/>
              </a:ext>
            </a:extLst>
          </p:cNvPr>
          <p:cNvSpPr txBox="1"/>
          <p:nvPr/>
        </p:nvSpPr>
        <p:spPr>
          <a:xfrm>
            <a:off x="875350" y="4639325"/>
            <a:ext cx="5928000" cy="9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1C232"/>
                </a:solidFill>
                <a:latin typeface="Lato"/>
                <a:ea typeface="Lato"/>
                <a:cs typeface="Lato"/>
                <a:sym typeface="Lato"/>
              </a:rPr>
              <a:t>黄色</a:t>
            </a:r>
            <a:r>
              <a:rPr lang="en" sz="1200">
                <a:latin typeface="Lato"/>
                <a:ea typeface="Lato"/>
                <a:cs typeface="Lato"/>
                <a:sym typeface="Lato"/>
              </a:rPr>
              <a:t>是真值，</a:t>
            </a:r>
            <a:r>
              <a:rPr lang="en" sz="12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红色</a:t>
            </a:r>
            <a:r>
              <a:rPr lang="en" sz="1200">
                <a:latin typeface="Lato"/>
                <a:ea typeface="Lato"/>
                <a:cs typeface="Lato"/>
                <a:sym typeface="Lato"/>
              </a:rPr>
              <a:t>和</a:t>
            </a:r>
            <a:r>
              <a:rPr lang="en" sz="1200">
                <a:solidFill>
                  <a:srgbClr val="6AA84F"/>
                </a:solidFill>
                <a:latin typeface="Lato"/>
                <a:ea typeface="Lato"/>
                <a:cs typeface="Lato"/>
                <a:sym typeface="Lato"/>
              </a:rPr>
              <a:t>绿色</a:t>
            </a:r>
            <a:r>
              <a:rPr lang="en" sz="1200">
                <a:latin typeface="Lato"/>
                <a:ea typeface="Lato"/>
                <a:cs typeface="Lato"/>
                <a:sym typeface="Lato"/>
              </a:rPr>
              <a:t>是预测结果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根据NMS，和confidence score, 选择红的还是黄的？（hint: 关注cls conf 和IoU）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这样做会有什么问题？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" name="Google Shape;1023;p88">
            <a:extLst>
              <a:ext uri="{FF2B5EF4-FFF2-40B4-BE49-F238E27FC236}">
                <a16:creationId xmlns:a16="http://schemas.microsoft.com/office/drawing/2014/main" id="{165AC30B-63AF-CE43-9368-3EE94C8B5AB1}"/>
              </a:ext>
            </a:extLst>
          </p:cNvPr>
          <p:cNvSpPr txBox="1"/>
          <p:nvPr/>
        </p:nvSpPr>
        <p:spPr>
          <a:xfrm>
            <a:off x="875350" y="5674898"/>
            <a:ext cx="3540000" cy="38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 err="1">
                <a:latin typeface="Lato"/>
                <a:ea typeface="Lato"/>
                <a:cs typeface="Lato"/>
                <a:sym typeface="Lato"/>
              </a:rPr>
              <a:t>Loc_conf</a:t>
            </a:r>
            <a:r>
              <a:rPr lang="en" sz="1200" dirty="0"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 sz="1200" dirty="0" err="1">
                <a:latin typeface="Lato"/>
                <a:ea typeface="Lato"/>
                <a:cs typeface="Lato"/>
                <a:sym typeface="Lato"/>
              </a:rPr>
              <a:t>是本文提出的NMS阶段应该参考的排序</a:t>
            </a:r>
            <a:endParaRPr sz="1200" dirty="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" name="Google Shape;1020;p88">
            <a:extLst>
              <a:ext uri="{FF2B5EF4-FFF2-40B4-BE49-F238E27FC236}">
                <a16:creationId xmlns:a16="http://schemas.microsoft.com/office/drawing/2014/main" id="{E7CAA1C1-8CA2-FE4B-80D5-05999C9EB9C6}"/>
              </a:ext>
            </a:extLst>
          </p:cNvPr>
          <p:cNvSpPr txBox="1"/>
          <p:nvPr/>
        </p:nvSpPr>
        <p:spPr>
          <a:xfrm>
            <a:off x="236534" y="1254866"/>
            <a:ext cx="7790100" cy="6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Lato"/>
                <a:ea typeface="Lato"/>
                <a:cs typeface="Lato"/>
                <a:sym typeface="Lato"/>
              </a:rPr>
              <a:t>Acquisition of Localization Confidence for Accurate Object Detection</a:t>
            </a:r>
            <a:endParaRPr sz="1800" dirty="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 dirty="0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https://arxiv.org/pdf/1807.11590.pdf</a:t>
            </a:r>
            <a:r>
              <a:rPr lang="en" sz="1200" dirty="0">
                <a:latin typeface="Lato"/>
                <a:ea typeface="Lato"/>
                <a:cs typeface="Lato"/>
                <a:sym typeface="Lato"/>
              </a:rPr>
              <a:t> </a:t>
            </a:r>
            <a:endParaRPr sz="1200" dirty="0">
              <a:latin typeface="Lato"/>
              <a:ea typeface="Lato"/>
              <a:cs typeface="Lato"/>
              <a:sym typeface="Lato"/>
            </a:endParaRPr>
          </a:p>
          <a:p>
            <a:pPr marL="0" lvl="0" indent="2971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369539372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E955F39-E350-4A8F-8C9A-360C04A0C27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51072" y="173149"/>
            <a:ext cx="8418174" cy="496742"/>
          </a:xfrm>
        </p:spPr>
        <p:txBody>
          <a:bodyPr/>
          <a:lstStyle/>
          <a:p>
            <a:pPr>
              <a:lnSpc>
                <a:spcPct val="120000"/>
              </a:lnSpc>
              <a:spcBef>
                <a:spcPts val="400"/>
              </a:spcBef>
            </a:pPr>
            <a:r>
              <a:rPr lang="en-US" altLang="zh-CN" dirty="0"/>
              <a:t>How to contribute contributions? ideas/novelty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7BAA864-93A1-49BC-9A4E-955C37F595FF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1C93FE00-0B4C-AF40-8F57-0F2E12FDE392}" type="slidenum">
              <a:rPr kumimoji="1" lang="zh-CN" altLang="en-US" smtClean="0"/>
              <a:pPr/>
              <a:t>53</a:t>
            </a:fld>
            <a:endParaRPr kumimoji="1" lang="zh-CN" altLang="en-US" dirty="0"/>
          </a:p>
        </p:txBody>
      </p:sp>
      <p:sp>
        <p:nvSpPr>
          <p:cNvPr id="10" name="Google Shape;1020;p88">
            <a:extLst>
              <a:ext uri="{FF2B5EF4-FFF2-40B4-BE49-F238E27FC236}">
                <a16:creationId xmlns:a16="http://schemas.microsoft.com/office/drawing/2014/main" id="{E7CAA1C1-8CA2-FE4B-80D5-05999C9EB9C6}"/>
              </a:ext>
            </a:extLst>
          </p:cNvPr>
          <p:cNvSpPr txBox="1"/>
          <p:nvPr/>
        </p:nvSpPr>
        <p:spPr>
          <a:xfrm>
            <a:off x="236534" y="1254866"/>
            <a:ext cx="7790100" cy="6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Lato"/>
                <a:ea typeface="Lato"/>
                <a:cs typeface="Lato"/>
                <a:sym typeface="Lato"/>
              </a:rPr>
              <a:t>Acquisition of Localization Confidence for Accurate Object Detection</a:t>
            </a:r>
            <a:endParaRPr sz="1800" dirty="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 dirty="0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2"/>
              </a:rPr>
              <a:t>https://arxiv.org/pdf/1807.11590.pdf</a:t>
            </a:r>
            <a:r>
              <a:rPr lang="en" sz="1200" dirty="0">
                <a:latin typeface="Lato"/>
                <a:ea typeface="Lato"/>
                <a:cs typeface="Lato"/>
                <a:sym typeface="Lato"/>
              </a:rPr>
              <a:t> </a:t>
            </a:r>
            <a:endParaRPr sz="1200" dirty="0">
              <a:latin typeface="Lato"/>
              <a:ea typeface="Lato"/>
              <a:cs typeface="Lato"/>
              <a:sym typeface="Lato"/>
            </a:endParaRPr>
          </a:p>
          <a:p>
            <a:pPr marL="0" lvl="0" indent="2971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" name="Google Shape;1030;p89">
            <a:extLst>
              <a:ext uri="{FF2B5EF4-FFF2-40B4-BE49-F238E27FC236}">
                <a16:creationId xmlns:a16="http://schemas.microsoft.com/office/drawing/2014/main" id="{9DFB9BCE-6C56-B746-90B9-3E25C60717EB}"/>
              </a:ext>
            </a:extLst>
          </p:cNvPr>
          <p:cNvSpPr txBox="1"/>
          <p:nvPr/>
        </p:nvSpPr>
        <p:spPr>
          <a:xfrm>
            <a:off x="808674" y="2054125"/>
            <a:ext cx="8140453" cy="10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91E42"/>
                </a:solidFill>
                <a:latin typeface="Lato"/>
                <a:ea typeface="Lato"/>
                <a:cs typeface="Lato"/>
                <a:sym typeface="Lato"/>
              </a:rPr>
              <a:t>Misaligned classification and localization accuracy</a:t>
            </a:r>
            <a:endParaRPr dirty="0">
              <a:solidFill>
                <a:srgbClr val="091E4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91E42"/>
                </a:solidFill>
                <a:latin typeface="Lato"/>
                <a:ea typeface="Lato"/>
                <a:cs typeface="Lato"/>
                <a:sym typeface="Lato"/>
              </a:rPr>
              <a:t>——&gt; </a:t>
            </a:r>
            <a:r>
              <a:rPr lang="en" dirty="0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rPr>
              <a:t>How to solve it? Build a network to predict </a:t>
            </a:r>
            <a:r>
              <a:rPr lang="en" dirty="0" err="1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rPr>
              <a:t>IoU</a:t>
            </a:r>
            <a:r>
              <a:rPr lang="en" dirty="0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rPr>
              <a:t>!  —&gt; </a:t>
            </a:r>
            <a:r>
              <a:rPr lang="en" dirty="0" err="1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rPr>
              <a:t>IoU</a:t>
            </a:r>
            <a:r>
              <a:rPr lang="en" dirty="0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rPr>
              <a:t>-guided NMS</a:t>
            </a:r>
            <a:endParaRPr dirty="0">
              <a:solidFill>
                <a:srgbClr val="C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u="sng" dirty="0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rPr>
              <a:t>Why? </a:t>
            </a:r>
            <a:r>
              <a:rPr lang="en" dirty="0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rPr>
              <a:t>since the </a:t>
            </a:r>
            <a:r>
              <a:rPr lang="en" dirty="0" err="1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rPr>
              <a:t>mAP</a:t>
            </a:r>
            <a:r>
              <a:rPr lang="en" dirty="0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rPr>
              <a:t> is measured by IOU!!!</a:t>
            </a:r>
            <a:endParaRPr dirty="0">
              <a:solidFill>
                <a:srgbClr val="C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2" name="Google Shape;1031;p89">
            <a:extLst>
              <a:ext uri="{FF2B5EF4-FFF2-40B4-BE49-F238E27FC236}">
                <a16:creationId xmlns:a16="http://schemas.microsoft.com/office/drawing/2014/main" id="{8EC4356F-6BA4-6949-B305-8311741A9B5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6625" y="3101530"/>
            <a:ext cx="8591345" cy="2837075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032;p89">
            <a:extLst>
              <a:ext uri="{FF2B5EF4-FFF2-40B4-BE49-F238E27FC236}">
                <a16:creationId xmlns:a16="http://schemas.microsoft.com/office/drawing/2014/main" id="{DC8D8BA7-9F49-714D-BE09-96986CB91030}"/>
              </a:ext>
            </a:extLst>
          </p:cNvPr>
          <p:cNvSpPr/>
          <p:nvPr/>
        </p:nvSpPr>
        <p:spPr>
          <a:xfrm>
            <a:off x="8619717" y="4133909"/>
            <a:ext cx="658819" cy="713700"/>
          </a:xfrm>
          <a:prstGeom prst="ellipse">
            <a:avLst/>
          </a:prstGeom>
          <a:noFill/>
          <a:ln w="19050" cap="flat" cmpd="sng">
            <a:solidFill>
              <a:schemeClr val="accent1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033;p89">
            <a:extLst>
              <a:ext uri="{FF2B5EF4-FFF2-40B4-BE49-F238E27FC236}">
                <a16:creationId xmlns:a16="http://schemas.microsoft.com/office/drawing/2014/main" id="{5A705E63-8421-BF42-BDEE-02EEB71B55A1}"/>
              </a:ext>
            </a:extLst>
          </p:cNvPr>
          <p:cNvSpPr txBox="1"/>
          <p:nvPr/>
        </p:nvSpPr>
        <p:spPr>
          <a:xfrm>
            <a:off x="9403255" y="4133909"/>
            <a:ext cx="2082568" cy="6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rPr>
              <a:t>Build a network to predict </a:t>
            </a:r>
            <a:r>
              <a:rPr lang="en" dirty="0" err="1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rPr>
              <a:t>IoU</a:t>
            </a:r>
            <a:endParaRPr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944234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84E5C1C-7906-C047-9DB6-8179A298CA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900576"/>
            <a:ext cx="10515599" cy="2270208"/>
          </a:xfrm>
        </p:spPr>
        <p:txBody>
          <a:bodyPr/>
          <a:lstStyle/>
          <a:p>
            <a:r>
              <a:rPr lang="en-CN" dirty="0"/>
              <a:t>END</a:t>
            </a:r>
          </a:p>
          <a:p>
            <a:endParaRPr lang="en-CN" dirty="0"/>
          </a:p>
          <a:p>
            <a:r>
              <a:rPr lang="en-CN" sz="2000" b="0" dirty="0"/>
              <a:t>Reach me at </a:t>
            </a:r>
            <a:r>
              <a:rPr lang="en-CN" sz="2000" b="0" dirty="0">
                <a:latin typeface="Courier" pitchFamily="2" charset="0"/>
                <a:hlinkClick r:id="rId2"/>
              </a:rPr>
              <a:t>lihongyang</a:t>
            </a:r>
            <a:r>
              <a:rPr lang="en-US" altLang="zh-CN" sz="2000" b="0" dirty="0">
                <a:latin typeface="Courier" pitchFamily="2" charset="0"/>
                <a:hlinkClick r:id="rId2"/>
              </a:rPr>
              <a:t>@senseauto.com</a:t>
            </a:r>
            <a:r>
              <a:rPr lang="en-US" altLang="zh-CN" sz="2000" b="0" dirty="0">
                <a:latin typeface="Courier" pitchFamily="2" charset="0"/>
              </a:rPr>
              <a:t> </a:t>
            </a:r>
            <a:endParaRPr lang="en-CN" b="0" dirty="0"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68404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E955F39-E350-4A8F-8C9A-360C04A0C27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zh-CN" dirty="0"/>
              <a:t>Pseudo-Labelling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3AFD27FD-8C4C-40C6-80BF-3CCD5B69E952}"/>
                  </a:ext>
                </a:extLst>
              </p:cNvPr>
              <p:cNvSpPr>
                <a:spLocks noGrp="1"/>
              </p:cNvSpPr>
              <p:nvPr>
                <p:ph sz="quarter" idx="17"/>
              </p:nvPr>
            </p:nvSpPr>
            <p:spPr/>
            <p:txBody>
              <a:bodyPr/>
              <a:lstStyle/>
              <a:p>
                <a:pPr marL="342900" indent="-342900">
                  <a:lnSpc>
                    <a:spcPct val="120000"/>
                  </a:lnSpc>
                  <a:spcBef>
                    <a:spcPts val="1200"/>
                  </a:spcBef>
                  <a:buFont typeface="Arial" panose="020B0604020202020204" pitchFamily="34" charset="0"/>
                  <a:buChar char="•"/>
                </a:pPr>
                <a:r>
                  <a:rPr lang="en-US" altLang="zh-CN" sz="2400" dirty="0"/>
                  <a:t>Background</a:t>
                </a:r>
              </a:p>
              <a:p>
                <a:pPr marL="800100" lvl="1" indent="-342900">
                  <a:lnSpc>
                    <a:spcPct val="120000"/>
                  </a:lnSpc>
                  <a:spcBef>
                    <a:spcPts val="1200"/>
                  </a:spcBef>
                  <a:buFont typeface="Arial" panose="020B0604020202020204" pitchFamily="34" charset="0"/>
                  <a:buChar char="•"/>
                </a:pPr>
                <a:r>
                  <a:rPr lang="en-US" altLang="zh-CN" sz="2200" dirty="0"/>
                  <a:t>Consistency Regularization</a:t>
                </a:r>
              </a:p>
              <a:p>
                <a:pPr marL="800100" lvl="1" indent="-342900">
                  <a:lnSpc>
                    <a:spcPct val="120000"/>
                  </a:lnSpc>
                  <a:spcBef>
                    <a:spcPts val="1200"/>
                  </a:spcBef>
                  <a:buFont typeface="Arial" panose="020B0604020202020204" pitchFamily="34" charset="0"/>
                  <a:buChar char="•"/>
                </a:pPr>
                <a:endParaRPr lang="en-US" altLang="zh-CN" sz="2200" dirty="0"/>
              </a:p>
              <a:p>
                <a:pPr marL="800100" lvl="1" indent="-342900">
                  <a:lnSpc>
                    <a:spcPct val="120000"/>
                  </a:lnSpc>
                  <a:spcBef>
                    <a:spcPts val="1200"/>
                  </a:spcBef>
                  <a:buFont typeface="Arial" panose="020B0604020202020204" pitchFamily="34" charset="0"/>
                  <a:buChar char="•"/>
                </a:pPr>
                <a:endParaRPr lang="en-US" altLang="zh-CN" sz="2200" dirty="0"/>
              </a:p>
              <a:p>
                <a:pPr marL="800100" lvl="1" indent="-342900">
                  <a:lnSpc>
                    <a:spcPct val="120000"/>
                  </a:lnSpc>
                  <a:spcBef>
                    <a:spcPts val="1200"/>
                  </a:spcBef>
                  <a:buFont typeface="Arial" panose="020B0604020202020204" pitchFamily="34" charset="0"/>
                  <a:buChar char="•"/>
                </a:pPr>
                <a:r>
                  <a:rPr lang="en-US" altLang="zh-CN" sz="2200" dirty="0"/>
                  <a:t>Entropy Minimization</a:t>
                </a:r>
              </a:p>
              <a:p>
                <a:pPr marL="1257300" lvl="2" indent="-342900">
                  <a:lnSpc>
                    <a:spcPct val="120000"/>
                  </a:lnSpc>
                  <a:spcBef>
                    <a:spcPts val="1200"/>
                  </a:spcBef>
                  <a:buFont typeface="Arial" panose="020B0604020202020204" pitchFamily="34" charset="0"/>
                  <a:buChar char="•"/>
                </a:pPr>
                <a:r>
                  <a:rPr lang="en-US" altLang="zh-CN" sz="2000" dirty="0"/>
                  <a:t>Minimizes the entropy of</a:t>
                </a:r>
                <a:r>
                  <a:rPr lang="zh-CN" altLang="en-US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𝑚𝑜𝑑𝑒𝑙</m:t>
                        </m:r>
                      </m:sub>
                    </m:sSub>
                    <m:d>
                      <m:d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lang="en-US" altLang="zh-CN" sz="2000" dirty="0"/>
              </a:p>
              <a:p>
                <a:pPr marL="1257300" lvl="2" indent="-342900">
                  <a:lnSpc>
                    <a:spcPct val="120000"/>
                  </a:lnSpc>
                  <a:spcBef>
                    <a:spcPts val="1200"/>
                  </a:spcBef>
                  <a:buFont typeface="Arial" panose="020B0604020202020204" pitchFamily="34" charset="0"/>
                  <a:buChar char="•"/>
                </a:pPr>
                <a:endParaRPr lang="en-US" altLang="zh-CN" sz="2000" dirty="0"/>
              </a:p>
              <a:p>
                <a:pPr marL="800100" lvl="1" indent="-342900">
                  <a:lnSpc>
                    <a:spcPct val="120000"/>
                  </a:lnSpc>
                  <a:spcBef>
                    <a:spcPts val="1200"/>
                  </a:spcBef>
                  <a:buFont typeface="Arial" panose="020B0604020202020204" pitchFamily="34" charset="0"/>
                  <a:buChar char="•"/>
                </a:pPr>
                <a:r>
                  <a:rPr lang="en-US" altLang="zh-CN" sz="2200" dirty="0"/>
                  <a:t>Traditional Regularization</a:t>
                </a:r>
              </a:p>
              <a:p>
                <a:pPr marL="800100" lvl="1" indent="-342900">
                  <a:lnSpc>
                    <a:spcPct val="120000"/>
                  </a:lnSpc>
                  <a:spcBef>
                    <a:spcPts val="1200"/>
                  </a:spcBef>
                  <a:buFont typeface="Arial" panose="020B0604020202020204" pitchFamily="34" charset="0"/>
                  <a:buChar char="•"/>
                </a:pPr>
                <a:endParaRPr lang="en-US" altLang="zh-CN" sz="2200" dirty="0"/>
              </a:p>
            </p:txBody>
          </p:sp>
        </mc:Choice>
        <mc:Fallback xmlns="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3AFD27FD-8C4C-40C6-80BF-3CCD5B69E9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7"/>
              </p:nvPr>
            </p:nvSpPr>
            <p:spPr>
              <a:blipFill>
                <a:blip r:embed="rId3"/>
                <a:stretch>
                  <a:fillRect l="-662" t="-241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7BAA864-93A1-49BC-9A4E-955C37F595FF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1C93FE00-0B4C-AF40-8F57-0F2E12FDE392}" type="slidenum">
              <a:rPr kumimoji="1" lang="zh-CN" altLang="en-US" smtClean="0"/>
              <a:pPr/>
              <a:t>6</a:t>
            </a:fld>
            <a:endParaRPr kumimoji="1" lang="zh-CN" altLang="en-US" dirty="0"/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C4AD9ED7-DBAB-A443-AF6B-6A2AFDE050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2797" y="2333488"/>
            <a:ext cx="8142514" cy="42359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E48E02D-3FDF-5940-8145-6639AF122D33}"/>
              </a:ext>
            </a:extLst>
          </p:cNvPr>
          <p:cNvSpPr/>
          <p:nvPr/>
        </p:nvSpPr>
        <p:spPr>
          <a:xfrm>
            <a:off x="1812037" y="5512871"/>
            <a:ext cx="69973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CN" altLang="en-US" dirty="0"/>
              <a:t>加入一些常量干扰，使得模型难以记住训练样本，来达到泛化要求</a:t>
            </a:r>
            <a:endParaRPr lang="en-CN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41F92CC-F289-1A46-9564-D1691AD3F1C6}"/>
              </a:ext>
            </a:extLst>
          </p:cNvPr>
          <p:cNvSpPr/>
          <p:nvPr/>
        </p:nvSpPr>
        <p:spPr>
          <a:xfrm>
            <a:off x="1812037" y="2878327"/>
            <a:ext cx="55194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dirty="0"/>
              <a:t>模型在无标签数据</a:t>
            </a:r>
            <a:r>
              <a:rPr kumimoji="1" lang="en-US" altLang="zh-CN" dirty="0"/>
              <a:t> </a:t>
            </a:r>
            <a:r>
              <a:rPr kumimoji="1" lang="zh-CN" altLang="en-US" b="1" i="1" u="sng" dirty="0">
                <a:solidFill>
                  <a:srgbClr val="C41627"/>
                </a:solidFill>
              </a:rPr>
              <a:t>增广前</a:t>
            </a:r>
            <a:r>
              <a:rPr kumimoji="1" lang="en-US" altLang="zh-CN" b="1" i="1" u="sng" dirty="0">
                <a:solidFill>
                  <a:srgbClr val="C41627"/>
                </a:solidFill>
              </a:rPr>
              <a:t> </a:t>
            </a:r>
            <a:r>
              <a:rPr kumimoji="1" lang="zh-CN" altLang="en-US" dirty="0"/>
              <a:t>和</a:t>
            </a:r>
            <a:r>
              <a:rPr kumimoji="1" lang="en-US" altLang="zh-CN" dirty="0"/>
              <a:t> </a:t>
            </a:r>
            <a:r>
              <a:rPr kumimoji="1" lang="zh-CN" altLang="en-US" b="1" i="1" u="sng" dirty="0">
                <a:solidFill>
                  <a:srgbClr val="C41627"/>
                </a:solidFill>
              </a:rPr>
              <a:t>增广后</a:t>
            </a:r>
            <a:r>
              <a:rPr kumimoji="1" lang="en-US" altLang="zh-CN" dirty="0"/>
              <a:t> </a:t>
            </a:r>
            <a:r>
              <a:rPr kumimoji="1" lang="zh-CN" altLang="en-US" dirty="0"/>
              <a:t>的预测应该一致</a:t>
            </a:r>
            <a:endParaRPr lang="en-CN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483A614-E609-2745-A259-B2F627DC4B37}"/>
              </a:ext>
            </a:extLst>
          </p:cNvPr>
          <p:cNvSpPr/>
          <p:nvPr/>
        </p:nvSpPr>
        <p:spPr>
          <a:xfrm>
            <a:off x="1812037" y="4490436"/>
            <a:ext cx="45704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dirty="0"/>
              <a:t>要求分类器对无标签样本输出熵较少的结果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23027555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E955F39-E350-4A8F-8C9A-360C04A0C27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zh-CN" dirty="0"/>
              <a:t>Pseudo-Labelling</a:t>
            </a:r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3AFD27FD-8C4C-40C6-80BF-3CCD5B69E952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pPr marL="342900" indent="-342900">
              <a:lnSpc>
                <a:spcPct val="12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zh-CN" b="1" i="1" u="sng" dirty="0" err="1">
                <a:solidFill>
                  <a:srgbClr val="C41627"/>
                </a:solidFill>
              </a:rPr>
              <a:t>M</a:t>
            </a:r>
            <a:r>
              <a:rPr lang="en-US" altLang="zh-CN" sz="2400" b="1" i="1" u="sng" dirty="0" err="1">
                <a:solidFill>
                  <a:srgbClr val="C41627"/>
                </a:solidFill>
              </a:rPr>
              <a:t>ixup</a:t>
            </a:r>
            <a:r>
              <a:rPr lang="en-US" altLang="zh-CN" sz="2400" dirty="0"/>
              <a:t>: Beyond Empirical Risk Minimization </a:t>
            </a:r>
            <a:r>
              <a:rPr lang="en-US" altLang="zh-CN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zh-CN" altLang="en-US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经验风险最小化；训练误差越小越好</a:t>
            </a:r>
            <a:r>
              <a:rPr lang="en-US" altLang="zh-CN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  <a:endParaRPr lang="en-US" altLang="zh-CN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800100" lvl="1" indent="-342900">
              <a:lnSpc>
                <a:spcPct val="12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zh-CN" sz="2200" dirty="0"/>
              <a:t>A simple and data-agnostic</a:t>
            </a:r>
            <a:r>
              <a:rPr lang="zh-CN" altLang="en-US" sz="2200" dirty="0"/>
              <a:t> </a:t>
            </a:r>
            <a:r>
              <a:rPr lang="en-US" altLang="zh-CN" sz="2200" dirty="0"/>
              <a:t>data augmentation</a:t>
            </a:r>
            <a:r>
              <a:rPr lang="zh-CN" altLang="en-US" sz="2200" dirty="0"/>
              <a:t> </a:t>
            </a:r>
            <a:r>
              <a:rPr lang="en-US" altLang="zh-CN" sz="2200" dirty="0"/>
              <a:t>method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7BAA864-93A1-49BC-9A4E-955C37F595FF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1C93FE00-0B4C-AF40-8F57-0F2E12FDE392}" type="slidenum">
              <a:rPr kumimoji="1" lang="zh-CN" altLang="en-US" smtClean="0"/>
              <a:pPr/>
              <a:t>7</a:t>
            </a:fld>
            <a:endParaRPr kumimoji="1" lang="zh-CN" altLang="en-US" dirty="0"/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A41E3022-B282-3043-BB4C-98E0B6F36E95}"/>
              </a:ext>
            </a:extLst>
          </p:cNvPr>
          <p:cNvSpPr/>
          <p:nvPr/>
        </p:nvSpPr>
        <p:spPr>
          <a:xfrm>
            <a:off x="351071" y="6123292"/>
            <a:ext cx="11781456" cy="261610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pPr lvl="0" defTabSz="457200" hangingPunct="1">
              <a:defRPr/>
            </a:pPr>
            <a:r>
              <a:rPr lang="en-US" altLang="zh-CN" sz="1100" kern="1200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Zhang H, </a:t>
            </a:r>
            <a:r>
              <a:rPr lang="en-US" altLang="zh-CN" sz="1100" kern="1200" dirty="0" err="1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Cisse</a:t>
            </a:r>
            <a:r>
              <a:rPr lang="en-US" altLang="zh-CN" sz="1100" kern="1200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M, Dauphin YN, Lopez-Paz D. </a:t>
            </a:r>
            <a:r>
              <a:rPr lang="en-US" altLang="zh-CN" sz="1100" kern="1200" dirty="0" err="1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mixup</a:t>
            </a:r>
            <a:r>
              <a:rPr lang="en-US" altLang="zh-CN" sz="1100" kern="1200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 Beyond empirical risk minimization. </a:t>
            </a:r>
            <a:r>
              <a:rPr lang="en-US" altLang="zh-CN" sz="1100" kern="1200" dirty="0" err="1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arXiv</a:t>
            </a:r>
            <a:r>
              <a:rPr lang="en-US" altLang="zh-CN" sz="1100" kern="1200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preprint arXiv:1710.09412. 2017 Oct 25.</a:t>
            </a:r>
            <a:endParaRPr lang="en-AU" altLang="zh-CN" sz="1100" kern="1200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0EFCA7F-BE26-4C48-B79D-6E277B487A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262" y="2313468"/>
            <a:ext cx="7111475" cy="77479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E9DF7E2-2D97-514D-A627-32C2B98135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0996" y="3229836"/>
            <a:ext cx="9046116" cy="2893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96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E955F39-E350-4A8F-8C9A-360C04A0C27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zh-CN" dirty="0"/>
              <a:t>Pseudo-Labelling</a:t>
            </a:r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3AFD27FD-8C4C-40C6-80BF-3CCD5B69E952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51071" y="1160463"/>
            <a:ext cx="11505967" cy="2268537"/>
          </a:xfrm>
        </p:spPr>
        <p:txBody>
          <a:bodyPr/>
          <a:lstStyle/>
          <a:p>
            <a:pPr marL="342900" indent="-342900">
              <a:lnSpc>
                <a:spcPct val="12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zh-CN" sz="2400" dirty="0" err="1"/>
              <a:t>mixup</a:t>
            </a:r>
            <a:r>
              <a:rPr lang="en-US" altLang="zh-CN" sz="2400" dirty="0"/>
              <a:t>: Beyond Empirical Risk Minimization</a:t>
            </a:r>
          </a:p>
          <a:p>
            <a:pPr marL="800100" lvl="1" indent="-342900">
              <a:lnSpc>
                <a:spcPct val="12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zh-CN" sz="2200" dirty="0"/>
              <a:t>Why</a:t>
            </a:r>
            <a:r>
              <a:rPr lang="zh-CN" altLang="en-US" sz="2200" dirty="0"/>
              <a:t> </a:t>
            </a:r>
            <a:r>
              <a:rPr lang="en-US" altLang="zh-CN" sz="2200" dirty="0"/>
              <a:t>use</a:t>
            </a:r>
            <a:r>
              <a:rPr lang="zh-CN" altLang="en-US" sz="2200" dirty="0"/>
              <a:t> </a:t>
            </a:r>
            <a:r>
              <a:rPr lang="en-US" altLang="zh-CN" sz="2200" dirty="0"/>
              <a:t>beta distribution?</a:t>
            </a:r>
          </a:p>
          <a:p>
            <a:pPr marL="800100" lvl="1" indent="-342900">
              <a:lnSpc>
                <a:spcPct val="12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zh-CN" sz="2200" dirty="0"/>
              <a:t>Similar</a:t>
            </a:r>
            <a:r>
              <a:rPr lang="zh-CN" altLang="en-US" sz="2200" dirty="0"/>
              <a:t> </a:t>
            </a:r>
            <a:r>
              <a:rPr lang="en-US" altLang="zh-CN" sz="2200" dirty="0"/>
              <a:t>to</a:t>
            </a:r>
            <a:r>
              <a:rPr lang="zh-CN" altLang="en-US" sz="2200" dirty="0"/>
              <a:t> </a:t>
            </a:r>
            <a:r>
              <a:rPr lang="en-US" altLang="zh-CN" sz="2200" dirty="0"/>
              <a:t>label</a:t>
            </a:r>
            <a:r>
              <a:rPr lang="zh-CN" altLang="en-US" sz="2200" dirty="0"/>
              <a:t> </a:t>
            </a:r>
            <a:r>
              <a:rPr lang="en-US" altLang="zh-CN" sz="2200" dirty="0"/>
              <a:t>smooth?</a:t>
            </a:r>
          </a:p>
          <a:p>
            <a:pPr marL="800100" lvl="1" indent="-342900">
              <a:lnSpc>
                <a:spcPct val="12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zh-CN" sz="2200" dirty="0"/>
              <a:t>Why</a:t>
            </a:r>
            <a:r>
              <a:rPr lang="zh-CN" altLang="en-US" sz="2200" dirty="0"/>
              <a:t> </a:t>
            </a:r>
            <a:r>
              <a:rPr lang="en-US" altLang="zh-CN" sz="2200" dirty="0" err="1"/>
              <a:t>mixup</a:t>
            </a:r>
            <a:r>
              <a:rPr lang="zh-CN" altLang="en-US" sz="2200" dirty="0"/>
              <a:t> </a:t>
            </a:r>
            <a:r>
              <a:rPr lang="en-US" altLang="zh-CN" sz="2200" dirty="0"/>
              <a:t>works?</a:t>
            </a:r>
            <a:r>
              <a:rPr lang="zh-CN" altLang="en-US" sz="2200" dirty="0"/>
              <a:t> </a:t>
            </a:r>
            <a:r>
              <a:rPr lang="en-US" altLang="zh-CN" sz="2200" dirty="0"/>
              <a:t>(Generalization gap</a:t>
            </a:r>
            <a:r>
              <a:rPr lang="zh-CN" altLang="en-US" sz="2200" dirty="0"/>
              <a:t> </a:t>
            </a:r>
            <a:r>
              <a:rPr lang="en-US" altLang="zh-CN" sz="2200" dirty="0"/>
              <a:t>between</a:t>
            </a:r>
            <a:r>
              <a:rPr lang="zh-CN" altLang="en-US" sz="2200" dirty="0"/>
              <a:t> </a:t>
            </a:r>
            <a:r>
              <a:rPr lang="en-US" altLang="zh-CN" sz="2200" dirty="0"/>
              <a:t>training</a:t>
            </a:r>
            <a:r>
              <a:rPr lang="zh-CN" altLang="en-US" sz="2200" dirty="0"/>
              <a:t> </a:t>
            </a:r>
            <a:r>
              <a:rPr lang="en-US" altLang="zh-CN" sz="2200" dirty="0"/>
              <a:t>data</a:t>
            </a:r>
            <a:r>
              <a:rPr lang="zh-CN" altLang="en-US" sz="2200" dirty="0"/>
              <a:t> </a:t>
            </a:r>
            <a:r>
              <a:rPr lang="en-US" altLang="zh-CN" sz="2200" dirty="0"/>
              <a:t>and</a:t>
            </a:r>
            <a:r>
              <a:rPr lang="zh-CN" altLang="en-US" sz="2200" dirty="0"/>
              <a:t> </a:t>
            </a:r>
            <a:r>
              <a:rPr lang="en-US" altLang="zh-CN" sz="2200" dirty="0"/>
              <a:t>real</a:t>
            </a:r>
            <a:r>
              <a:rPr lang="zh-CN" altLang="en-US" sz="2200" dirty="0"/>
              <a:t> </a:t>
            </a:r>
            <a:r>
              <a:rPr lang="en-US" altLang="zh-CN" sz="2200" dirty="0"/>
              <a:t>data)</a:t>
            </a:r>
          </a:p>
          <a:p>
            <a:pPr marL="800100" lvl="1" indent="-342900">
              <a:lnSpc>
                <a:spcPct val="12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endParaRPr lang="en-US" altLang="zh-CN" sz="22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7BAA864-93A1-49BC-9A4E-955C37F595FF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1C93FE00-0B4C-AF40-8F57-0F2E12FDE392}" type="slidenum">
              <a:rPr kumimoji="1" lang="zh-CN" altLang="en-US" smtClean="0"/>
              <a:pPr/>
              <a:t>8</a:t>
            </a:fld>
            <a:endParaRPr kumimoji="1" lang="zh-CN" alt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93431AC-B544-2A45-8A0C-7A0C89472F09}"/>
              </a:ext>
            </a:extLst>
          </p:cNvPr>
          <p:cNvSpPr/>
          <p:nvPr/>
        </p:nvSpPr>
        <p:spPr>
          <a:xfrm>
            <a:off x="557630" y="3603902"/>
            <a:ext cx="45833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N" dirty="0">
                <a:hlinkClick r:id="rId3"/>
              </a:rPr>
              <a:t>https://www.zhihu.com/question/67472285</a:t>
            </a:r>
            <a:r>
              <a:rPr lang="zh-CN" altLang="en-US" dirty="0"/>
              <a:t> </a:t>
            </a:r>
            <a:endParaRPr lang="en-CN" dirty="0"/>
          </a:p>
        </p:txBody>
      </p:sp>
      <p:pic>
        <p:nvPicPr>
          <p:cNvPr id="8" name="Picture 7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0F9491CB-7373-2D47-A852-15B32CF668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536" y="4160981"/>
            <a:ext cx="3936093" cy="1723836"/>
          </a:xfrm>
          <a:prstGeom prst="rect">
            <a:avLst/>
          </a:prstGeom>
        </p:spPr>
      </p:pic>
      <p:pic>
        <p:nvPicPr>
          <p:cNvPr id="10" name="Picture 9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79EA037-29C9-2247-9D07-38E66522E6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8891" y="4160981"/>
            <a:ext cx="3929605" cy="1723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4355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E955F39-E350-4A8F-8C9A-360C04A0C27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zh-CN" dirty="0"/>
              <a:t>Pseudo-Labelling</a:t>
            </a:r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3AFD27FD-8C4C-40C6-80BF-3CCD5B69E952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51071" y="1160464"/>
            <a:ext cx="11505967" cy="3045776"/>
          </a:xfrm>
        </p:spPr>
        <p:txBody>
          <a:bodyPr/>
          <a:lstStyle/>
          <a:p>
            <a:pPr marL="342900" indent="-342900">
              <a:lnSpc>
                <a:spcPct val="12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zh-CN" sz="2400" dirty="0" err="1"/>
              <a:t>mixup</a:t>
            </a:r>
            <a:r>
              <a:rPr lang="en-US" altLang="zh-CN" sz="2400" dirty="0"/>
              <a:t>: Beyond Empirical Risk Minimization</a:t>
            </a:r>
          </a:p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en-US" altLang="zh-CN" b="1" i="1" u="sng" dirty="0">
                <a:solidFill>
                  <a:schemeClr val="accent1">
                    <a:lumMod val="50000"/>
                  </a:schemeClr>
                </a:solidFill>
                <a:hlinkClick r:id="rId3" action="ppaction://hlinksldjump"/>
              </a:rPr>
              <a:t>Further reading</a:t>
            </a:r>
            <a:endParaRPr lang="en-US" altLang="zh-CN" b="1" i="1" u="sng" dirty="0">
              <a:solidFill>
                <a:schemeClr val="accent1">
                  <a:lumMod val="50000"/>
                </a:schemeClr>
              </a:solidFill>
            </a:endParaRPr>
          </a:p>
          <a:p>
            <a:pPr marL="342900" indent="-342900">
              <a:lnSpc>
                <a:spcPct val="12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zh-CN" dirty="0" err="1"/>
              <a:t>MixMatch</a:t>
            </a:r>
            <a:endParaRPr lang="en-US" altLang="zh-CN" dirty="0"/>
          </a:p>
          <a:p>
            <a:pPr marL="342900" indent="-342900">
              <a:lnSpc>
                <a:spcPct val="12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zh-CN" dirty="0" err="1"/>
              <a:t>ReMixMatch</a:t>
            </a:r>
            <a:endParaRPr lang="en-US" altLang="zh-CN" dirty="0"/>
          </a:p>
          <a:p>
            <a:pPr marL="342900" indent="-342900">
              <a:lnSpc>
                <a:spcPct val="12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zh-CN" dirty="0" err="1"/>
              <a:t>FixMatch</a:t>
            </a:r>
            <a:endParaRPr lang="en-US" altLang="zh-CN" dirty="0"/>
          </a:p>
          <a:p>
            <a:pPr marL="342900" indent="-342900">
              <a:lnSpc>
                <a:spcPct val="12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342900" indent="-342900">
              <a:lnSpc>
                <a:spcPct val="12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endParaRPr lang="en-US" altLang="zh-CN" sz="2400" dirty="0"/>
          </a:p>
          <a:p>
            <a:pPr marL="800100" lvl="1" indent="-342900">
              <a:lnSpc>
                <a:spcPct val="12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endParaRPr lang="en-US" altLang="zh-CN" sz="22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7BAA864-93A1-49BC-9A4E-955C37F595FF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1C93FE00-0B4C-AF40-8F57-0F2E12FDE392}" type="slidenum">
              <a:rPr kumimoji="1" lang="zh-CN" altLang="en-US" smtClean="0"/>
              <a:pPr/>
              <a:t>9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902091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 主题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D7182A"/>
      </a:accent1>
      <a:accent2>
        <a:srgbClr val="EA3C3D"/>
      </a:accent2>
      <a:accent3>
        <a:srgbClr val="F66D6A"/>
      </a:accent3>
      <a:accent4>
        <a:srgbClr val="F68D8A"/>
      </a:accent4>
      <a:accent5>
        <a:srgbClr val="213B49"/>
      </a:accent5>
      <a:accent6>
        <a:srgbClr val="70AD47"/>
      </a:accent6>
      <a:hlink>
        <a:srgbClr val="0000FF"/>
      </a:hlink>
      <a:folHlink>
        <a:srgbClr val="FF00FF"/>
      </a:folHlink>
    </a:clrScheme>
    <a:fontScheme name="微软雅黑">
      <a:majorFont>
        <a:latin typeface="微软雅黑"/>
        <a:ea typeface="微软雅黑"/>
        <a:cs typeface="Calibri"/>
      </a:majorFont>
      <a:minorFont>
        <a:latin typeface="微软雅黑"/>
        <a:ea typeface="微软雅黑"/>
        <a:cs typeface="Helvetica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主题">
  <a:themeElements>
    <a:clrScheme name="Office 主题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D7182A"/>
      </a:accent1>
      <a:accent2>
        <a:srgbClr val="EA3C3D"/>
      </a:accent2>
      <a:accent3>
        <a:srgbClr val="F66D6A"/>
      </a:accent3>
      <a:accent4>
        <a:srgbClr val="F68D8A"/>
      </a:accent4>
      <a:accent5>
        <a:srgbClr val="213B49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主题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15244</TotalTime>
  <Words>2793</Words>
  <Application>Microsoft Macintosh PowerPoint</Application>
  <PresentationFormat>Widescreen</PresentationFormat>
  <Paragraphs>496</Paragraphs>
  <Slides>54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4" baseType="lpstr">
      <vt:lpstr>Microsoft YaHei</vt:lpstr>
      <vt:lpstr>Microsoft YaHei</vt:lpstr>
      <vt:lpstr>Arial</vt:lpstr>
      <vt:lpstr>Calibri</vt:lpstr>
      <vt:lpstr>Cambria Math</vt:lpstr>
      <vt:lpstr>Courier</vt:lpstr>
      <vt:lpstr>Courier New</vt:lpstr>
      <vt:lpstr>Lato</vt:lpstr>
      <vt:lpstr>Roboto Mono</vt:lpstr>
      <vt:lpstr>Office 主题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商汤智能 · 驱动未来</dc:title>
  <dc:subject/>
  <dc:creator>Administrator</dc:creator>
  <cp:keywords/>
  <dc:description/>
  <cp:lastModifiedBy>李弘扬</cp:lastModifiedBy>
  <cp:revision>1133</cp:revision>
  <cp:lastPrinted>2020-10-28T03:48:42Z</cp:lastPrinted>
  <dcterms:modified xsi:type="dcterms:W3CDTF">2021-04-08T21:58:53Z</dcterms:modified>
  <cp:category/>
</cp:coreProperties>
</file>